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29"/>
  </p:notesMasterIdLst>
  <p:sldIdLst>
    <p:sldId id="266" r:id="rId3"/>
    <p:sldId id="519" r:id="rId4"/>
    <p:sldId id="393" r:id="rId5"/>
    <p:sldId id="573" r:id="rId6"/>
    <p:sldId id="574" r:id="rId7"/>
    <p:sldId id="575" r:id="rId8"/>
    <p:sldId id="576" r:id="rId9"/>
    <p:sldId id="572" r:id="rId10"/>
    <p:sldId id="577" r:id="rId11"/>
    <p:sldId id="578" r:id="rId12"/>
    <p:sldId id="579" r:id="rId13"/>
    <p:sldId id="580" r:id="rId14"/>
    <p:sldId id="581" r:id="rId15"/>
    <p:sldId id="344" r:id="rId16"/>
    <p:sldId id="582" r:id="rId17"/>
    <p:sldId id="583" r:id="rId18"/>
    <p:sldId id="584" r:id="rId19"/>
    <p:sldId id="585" r:id="rId20"/>
    <p:sldId id="592" r:id="rId21"/>
    <p:sldId id="593" r:id="rId22"/>
    <p:sldId id="586" r:id="rId23"/>
    <p:sldId id="587" r:id="rId24"/>
    <p:sldId id="588" r:id="rId25"/>
    <p:sldId id="589" r:id="rId26"/>
    <p:sldId id="590" r:id="rId27"/>
    <p:sldId id="5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0F0"/>
    <a:srgbClr val="1C92BE"/>
    <a:srgbClr val="62B5D5"/>
    <a:srgbClr val="0182A7"/>
    <a:srgbClr val="21A5AD"/>
    <a:srgbClr val="009999"/>
    <a:srgbClr val="0099CC"/>
    <a:srgbClr val="2D9596"/>
    <a:srgbClr val="2D959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4" autoAdjust="0"/>
    <p:restoredTop sz="81205" autoAdjust="0"/>
  </p:normalViewPr>
  <p:slideViewPr>
    <p:cSldViewPr>
      <p:cViewPr varScale="1">
        <p:scale>
          <a:sx n="64" d="100"/>
          <a:sy n="64" d="100"/>
        </p:scale>
        <p:origin x="168" y="4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0F4F0-0344-4D72-A32E-A880C395CC7C}" type="datetimeFigureOut">
              <a:rPr lang="en-US" smtClean="0"/>
              <a:t>3/31/19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D555D-4138-451D-9508-0A0EF9D4A6AD}" type="slidenum">
              <a:rPr lang="en-US" smtClean="0"/>
              <a:t>‹#›</a:t>
            </a:fld>
            <a:endParaRPr lang="en-US" dirty="0"/>
          </a:p>
        </p:txBody>
      </p:sp>
    </p:spTree>
    <p:extLst>
      <p:ext uri="{BB962C8B-B14F-4D97-AF65-F5344CB8AC3E}">
        <p14:creationId xmlns:p14="http://schemas.microsoft.com/office/powerpoint/2010/main" val="131138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a:t>
            </a:fld>
            <a:endParaRPr lang="en-US" dirty="0"/>
          </a:p>
        </p:txBody>
      </p:sp>
    </p:spTree>
    <p:extLst>
      <p:ext uri="{BB962C8B-B14F-4D97-AF65-F5344CB8AC3E}">
        <p14:creationId xmlns:p14="http://schemas.microsoft.com/office/powerpoint/2010/main" val="163269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10</a:t>
            </a:fld>
            <a:endParaRPr lang="en-US" dirty="0"/>
          </a:p>
        </p:txBody>
      </p:sp>
    </p:spTree>
    <p:extLst>
      <p:ext uri="{BB962C8B-B14F-4D97-AF65-F5344CB8AC3E}">
        <p14:creationId xmlns:p14="http://schemas.microsoft.com/office/powerpoint/2010/main" val="102982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11</a:t>
            </a:fld>
            <a:endParaRPr lang="en-US" dirty="0"/>
          </a:p>
        </p:txBody>
      </p:sp>
    </p:spTree>
    <p:extLst>
      <p:ext uri="{BB962C8B-B14F-4D97-AF65-F5344CB8AC3E}">
        <p14:creationId xmlns:p14="http://schemas.microsoft.com/office/powerpoint/2010/main" val="3728512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12</a:t>
            </a:fld>
            <a:endParaRPr lang="en-US" dirty="0"/>
          </a:p>
        </p:txBody>
      </p:sp>
    </p:spTree>
    <p:extLst>
      <p:ext uri="{BB962C8B-B14F-4D97-AF65-F5344CB8AC3E}">
        <p14:creationId xmlns:p14="http://schemas.microsoft.com/office/powerpoint/2010/main" val="328221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13</a:t>
            </a:fld>
            <a:endParaRPr lang="en-US" dirty="0"/>
          </a:p>
        </p:txBody>
      </p:sp>
    </p:spTree>
    <p:extLst>
      <p:ext uri="{BB962C8B-B14F-4D97-AF65-F5344CB8AC3E}">
        <p14:creationId xmlns:p14="http://schemas.microsoft.com/office/powerpoint/2010/main" val="4228657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14</a:t>
            </a:fld>
            <a:endParaRPr lang="en-US" dirty="0"/>
          </a:p>
        </p:txBody>
      </p:sp>
    </p:spTree>
    <p:extLst>
      <p:ext uri="{BB962C8B-B14F-4D97-AF65-F5344CB8AC3E}">
        <p14:creationId xmlns:p14="http://schemas.microsoft.com/office/powerpoint/2010/main" val="1600194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15</a:t>
            </a:fld>
            <a:endParaRPr lang="en-US" dirty="0"/>
          </a:p>
        </p:txBody>
      </p:sp>
    </p:spTree>
    <p:extLst>
      <p:ext uri="{BB962C8B-B14F-4D97-AF65-F5344CB8AC3E}">
        <p14:creationId xmlns:p14="http://schemas.microsoft.com/office/powerpoint/2010/main" val="92447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16</a:t>
            </a:fld>
            <a:endParaRPr lang="en-US" dirty="0"/>
          </a:p>
        </p:txBody>
      </p:sp>
    </p:spTree>
    <p:extLst>
      <p:ext uri="{BB962C8B-B14F-4D97-AF65-F5344CB8AC3E}">
        <p14:creationId xmlns:p14="http://schemas.microsoft.com/office/powerpoint/2010/main" val="3618345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17</a:t>
            </a:fld>
            <a:endParaRPr lang="en-US" dirty="0"/>
          </a:p>
        </p:txBody>
      </p:sp>
    </p:spTree>
    <p:extLst>
      <p:ext uri="{BB962C8B-B14F-4D97-AF65-F5344CB8AC3E}">
        <p14:creationId xmlns:p14="http://schemas.microsoft.com/office/powerpoint/2010/main" val="4243660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18</a:t>
            </a:fld>
            <a:endParaRPr lang="en-US" dirty="0"/>
          </a:p>
        </p:txBody>
      </p:sp>
    </p:spTree>
    <p:extLst>
      <p:ext uri="{BB962C8B-B14F-4D97-AF65-F5344CB8AC3E}">
        <p14:creationId xmlns:p14="http://schemas.microsoft.com/office/powerpoint/2010/main" val="311951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19</a:t>
            </a:fld>
            <a:endParaRPr lang="en-US" dirty="0"/>
          </a:p>
        </p:txBody>
      </p:sp>
    </p:spTree>
    <p:extLst>
      <p:ext uri="{BB962C8B-B14F-4D97-AF65-F5344CB8AC3E}">
        <p14:creationId xmlns:p14="http://schemas.microsoft.com/office/powerpoint/2010/main" val="79403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a:t>
            </a:fld>
            <a:endParaRPr lang="en-US" dirty="0"/>
          </a:p>
        </p:txBody>
      </p:sp>
    </p:spTree>
    <p:extLst>
      <p:ext uri="{BB962C8B-B14F-4D97-AF65-F5344CB8AC3E}">
        <p14:creationId xmlns:p14="http://schemas.microsoft.com/office/powerpoint/2010/main" val="4251540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20</a:t>
            </a:fld>
            <a:endParaRPr lang="en-US" dirty="0"/>
          </a:p>
        </p:txBody>
      </p:sp>
    </p:spTree>
    <p:extLst>
      <p:ext uri="{BB962C8B-B14F-4D97-AF65-F5344CB8AC3E}">
        <p14:creationId xmlns:p14="http://schemas.microsoft.com/office/powerpoint/2010/main" val="82295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21</a:t>
            </a:fld>
            <a:endParaRPr lang="en-US" dirty="0"/>
          </a:p>
        </p:txBody>
      </p:sp>
    </p:spTree>
    <p:extLst>
      <p:ext uri="{BB962C8B-B14F-4D97-AF65-F5344CB8AC3E}">
        <p14:creationId xmlns:p14="http://schemas.microsoft.com/office/powerpoint/2010/main" val="4181457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22</a:t>
            </a:fld>
            <a:endParaRPr lang="en-US" dirty="0"/>
          </a:p>
        </p:txBody>
      </p:sp>
    </p:spTree>
    <p:extLst>
      <p:ext uri="{BB962C8B-B14F-4D97-AF65-F5344CB8AC3E}">
        <p14:creationId xmlns:p14="http://schemas.microsoft.com/office/powerpoint/2010/main" val="565428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23</a:t>
            </a:fld>
            <a:endParaRPr lang="en-US" dirty="0"/>
          </a:p>
        </p:txBody>
      </p:sp>
    </p:spTree>
    <p:extLst>
      <p:ext uri="{BB962C8B-B14F-4D97-AF65-F5344CB8AC3E}">
        <p14:creationId xmlns:p14="http://schemas.microsoft.com/office/powerpoint/2010/main" val="21139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24</a:t>
            </a:fld>
            <a:endParaRPr lang="en-US" dirty="0"/>
          </a:p>
        </p:txBody>
      </p:sp>
    </p:spTree>
    <p:extLst>
      <p:ext uri="{BB962C8B-B14F-4D97-AF65-F5344CB8AC3E}">
        <p14:creationId xmlns:p14="http://schemas.microsoft.com/office/powerpoint/2010/main" val="785544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25</a:t>
            </a:fld>
            <a:endParaRPr lang="en-US" dirty="0"/>
          </a:p>
        </p:txBody>
      </p:sp>
    </p:spTree>
    <p:extLst>
      <p:ext uri="{BB962C8B-B14F-4D97-AF65-F5344CB8AC3E}">
        <p14:creationId xmlns:p14="http://schemas.microsoft.com/office/powerpoint/2010/main" val="3568923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19202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3</a:t>
            </a:fld>
            <a:endParaRPr lang="en-US" dirty="0"/>
          </a:p>
        </p:txBody>
      </p:sp>
    </p:spTree>
    <p:extLst>
      <p:ext uri="{BB962C8B-B14F-4D97-AF65-F5344CB8AC3E}">
        <p14:creationId xmlns:p14="http://schemas.microsoft.com/office/powerpoint/2010/main" val="38795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4</a:t>
            </a:fld>
            <a:endParaRPr lang="en-US" dirty="0"/>
          </a:p>
        </p:txBody>
      </p:sp>
    </p:spTree>
    <p:extLst>
      <p:ext uri="{BB962C8B-B14F-4D97-AF65-F5344CB8AC3E}">
        <p14:creationId xmlns:p14="http://schemas.microsoft.com/office/powerpoint/2010/main" val="348006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5</a:t>
            </a:fld>
            <a:endParaRPr lang="en-US" dirty="0"/>
          </a:p>
        </p:txBody>
      </p:sp>
    </p:spTree>
    <p:extLst>
      <p:ext uri="{BB962C8B-B14F-4D97-AF65-F5344CB8AC3E}">
        <p14:creationId xmlns:p14="http://schemas.microsoft.com/office/powerpoint/2010/main" val="108036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6</a:t>
            </a:fld>
            <a:endParaRPr lang="en-US" dirty="0"/>
          </a:p>
        </p:txBody>
      </p:sp>
    </p:spTree>
    <p:extLst>
      <p:ext uri="{BB962C8B-B14F-4D97-AF65-F5344CB8AC3E}">
        <p14:creationId xmlns:p14="http://schemas.microsoft.com/office/powerpoint/2010/main" val="346565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7</a:t>
            </a:fld>
            <a:endParaRPr lang="en-US" dirty="0"/>
          </a:p>
        </p:txBody>
      </p:sp>
    </p:spTree>
    <p:extLst>
      <p:ext uri="{BB962C8B-B14F-4D97-AF65-F5344CB8AC3E}">
        <p14:creationId xmlns:p14="http://schemas.microsoft.com/office/powerpoint/2010/main" val="320402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8</a:t>
            </a:fld>
            <a:endParaRPr lang="en-US" dirty="0"/>
          </a:p>
        </p:txBody>
      </p:sp>
    </p:spTree>
    <p:extLst>
      <p:ext uri="{BB962C8B-B14F-4D97-AF65-F5344CB8AC3E}">
        <p14:creationId xmlns:p14="http://schemas.microsoft.com/office/powerpoint/2010/main" val="297133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9</a:t>
            </a:fld>
            <a:endParaRPr lang="en-US" dirty="0"/>
          </a:p>
        </p:txBody>
      </p:sp>
    </p:spTree>
    <p:extLst>
      <p:ext uri="{BB962C8B-B14F-4D97-AF65-F5344CB8AC3E}">
        <p14:creationId xmlns:p14="http://schemas.microsoft.com/office/powerpoint/2010/main" val="126001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Focus question</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12" name="Footer Placeholder 11"/>
          <p:cNvSpPr>
            <a:spLocks noGrp="1"/>
          </p:cNvSpPr>
          <p:nvPr>
            <p:ph type="ftr" sz="quarter" idx="13"/>
          </p:nvPr>
        </p:nvSpPr>
        <p:spPr>
          <a:xfrm>
            <a:off x="914400" y="6266021"/>
            <a:ext cx="3581400" cy="276237"/>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fr-FR" dirty="0"/>
              <a:t>Earth and Sun, 1.1: Shadow Shifting</a:t>
            </a:r>
            <a:endParaRPr lang="en-US" dirty="0"/>
          </a:p>
        </p:txBody>
      </p:sp>
      <p:sp>
        <p:nvSpPr>
          <p:cNvPr id="2" name="TextBox 1">
            <a:extLst>
              <a:ext uri="{FF2B5EF4-FFF2-40B4-BE49-F238E27FC236}">
                <a16:creationId xmlns:a16="http://schemas.microsoft.com/office/drawing/2014/main" id="{80A4135B-FB40-4CA7-9B87-6B19BE9E4051}"/>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139293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Focus question</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12" name="Footer Placeholder 11"/>
          <p:cNvSpPr>
            <a:spLocks noGrp="1"/>
          </p:cNvSpPr>
          <p:nvPr>
            <p:ph type="ftr" sz="quarter" idx="13"/>
          </p:nvPr>
        </p:nvSpPr>
        <p:spPr>
          <a:xfrm>
            <a:off x="914400" y="6266021"/>
            <a:ext cx="3581400" cy="276237"/>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en-US" dirty="0"/>
              <a:t>Earth and Sun, 3.3: Local Weather</a:t>
            </a:r>
          </a:p>
        </p:txBody>
      </p:sp>
    </p:spTree>
    <p:extLst>
      <p:ext uri="{BB962C8B-B14F-4D97-AF65-F5344CB8AC3E}">
        <p14:creationId xmlns:p14="http://schemas.microsoft.com/office/powerpoint/2010/main" val="93529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Warm-Up</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solidFill>
                  <a:prstClr val="black"/>
                </a:solidFill>
              </a:rPr>
              <a:t>Slide </a:t>
            </a:r>
            <a:fld id="{4B0123F8-ABA5-45C1-94B7-D06F9E858098}" type="slidenum">
              <a:rPr lang="en-US" smtClean="0">
                <a:solidFill>
                  <a:prstClr val="black"/>
                </a:solidFill>
              </a:rPr>
              <a:pPr/>
              <a:t>‹#›</a:t>
            </a:fld>
            <a:endParaRPr lang="en-US" dirty="0">
              <a:solidFill>
                <a:prstClr val="black"/>
              </a:solidFill>
            </a:endParaRPr>
          </a:p>
        </p:txBody>
      </p:sp>
      <p:sp>
        <p:nvSpPr>
          <p:cNvPr id="12" name="Footer Placeholder 11"/>
          <p:cNvSpPr>
            <a:spLocks noGrp="1"/>
          </p:cNvSpPr>
          <p:nvPr>
            <p:ph type="ftr" sz="quarter" idx="13"/>
          </p:nvPr>
        </p:nvSpPr>
        <p:spPr>
          <a:xfrm>
            <a:off x="914400" y="6324600"/>
            <a:ext cx="3657600" cy="365125"/>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fr-FR" dirty="0">
                <a:solidFill>
                  <a:prstClr val="black"/>
                </a:solidFill>
              </a:rPr>
              <a:t>Earth and Sun, 1.1: Shadow Shifting</a:t>
            </a:r>
            <a:endParaRPr lang="en-US" dirty="0">
              <a:solidFill>
                <a:prstClr val="black"/>
              </a:solidFill>
            </a:endParaRPr>
          </a:p>
        </p:txBody>
      </p:sp>
    </p:spTree>
    <p:extLst>
      <p:ext uri="{BB962C8B-B14F-4D97-AF65-F5344CB8AC3E}">
        <p14:creationId xmlns:p14="http://schemas.microsoft.com/office/powerpoint/2010/main" val="3973872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4300" y="0"/>
            <a:ext cx="9258300" cy="6858000"/>
          </a:xfrm>
          <a:prstGeom prst="rect">
            <a:avLst/>
          </a:prstGeom>
        </p:spPr>
      </p:pic>
      <p:sp>
        <p:nvSpPr>
          <p:cNvPr id="2" name="Title Placeholder 1"/>
          <p:cNvSpPr>
            <a:spLocks noGrp="1"/>
          </p:cNvSpPr>
          <p:nvPr>
            <p:ph type="title"/>
          </p:nvPr>
        </p:nvSpPr>
        <p:spPr>
          <a:xfrm>
            <a:off x="914400" y="685800"/>
            <a:ext cx="7696200" cy="533400"/>
          </a:xfrm>
          <a:prstGeom prst="rect">
            <a:avLst/>
          </a:prstGeom>
        </p:spPr>
        <p:txBody>
          <a:bodyPr vert="horz" lIns="91440" tIns="45720" rIns="91440" bIns="45720" rtlCol="0" anchor="ctr">
            <a:normAutofit/>
          </a:bodyPr>
          <a:lstStyle/>
          <a:p>
            <a:r>
              <a:rPr lang="en-US" dirty="0">
                <a:solidFill>
                  <a:srgbClr val="1C92BE"/>
                </a:solidFill>
              </a:rPr>
              <a:t>Focus question</a:t>
            </a:r>
            <a:endParaRPr lang="en-US" dirty="0"/>
          </a:p>
        </p:txBody>
      </p:sp>
      <p:sp>
        <p:nvSpPr>
          <p:cNvPr id="3" name="Text Placeholder 2"/>
          <p:cNvSpPr>
            <a:spLocks noGrp="1"/>
          </p:cNvSpPr>
          <p:nvPr>
            <p:ph type="body" idx="1"/>
          </p:nvPr>
        </p:nvSpPr>
        <p:spPr>
          <a:xfrm>
            <a:off x="914400" y="1600200"/>
            <a:ext cx="7696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914400" y="6356350"/>
            <a:ext cx="3124200" cy="365125"/>
          </a:xfrm>
          <a:prstGeom prst="rect">
            <a:avLst/>
          </a:prstGeom>
        </p:spPr>
        <p:txBody>
          <a:bodyPr vert="horz" lIns="91440" tIns="45720" rIns="91440" bIns="45720" rtlCol="0" anchor="ctr"/>
          <a:lstStyle>
            <a:lvl1pPr algn="l">
              <a:defRPr sz="1000" i="1">
                <a:solidFill>
                  <a:schemeClr val="tx1"/>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000" i="1">
                <a:solidFill>
                  <a:schemeClr val="tx1"/>
                </a:solidFill>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9"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Earth and Sun, 1.1: Shadow Shifting</a:t>
            </a:r>
          </a:p>
        </p:txBody>
      </p:sp>
      <p:sp>
        <p:nvSpPr>
          <p:cNvPr id="8" name="TextBox 7">
            <a:extLst>
              <a:ext uri="{FF2B5EF4-FFF2-40B4-BE49-F238E27FC236}">
                <a16:creationId xmlns:a16="http://schemas.microsoft.com/office/drawing/2014/main" id="{D3D41EFA-2028-40E1-8D97-2C1C8FDDE408}"/>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86212557"/>
      </p:ext>
    </p:extLst>
  </p:cSld>
  <p:clrMap bg1="lt1" tx1="dk1" bg2="lt2" tx2="dk2" accent1="accent1" accent2="accent2" accent3="accent3" accent4="accent4" accent5="accent5" accent6="accent6" hlink="hlink" folHlink="folHlink"/>
  <p:sldLayoutIdLst>
    <p:sldLayoutId id="2147483652" r:id="rId1"/>
    <p:sldLayoutId id="2147483650" r:id="rId2"/>
  </p:sldLayoutIdLst>
  <p:hf hdr="0" dt="0"/>
  <p:txStyles>
    <p:titleStyle>
      <a:lvl1pPr algn="l" defTabSz="914400" rtl="0" eaLnBrk="1" latinLnBrk="0" hangingPunct="1">
        <a:spcBef>
          <a:spcPct val="0"/>
        </a:spcBef>
        <a:buNone/>
        <a:defRPr sz="3600" kern="1200">
          <a:solidFill>
            <a:srgbClr val="21A5AD"/>
          </a:solidFill>
          <a:latin typeface="Myriad Pro SemiCond"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embo Std Semibold"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embo Std Semibold"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embo Std Semibold"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200" y="0"/>
            <a:ext cx="9258300" cy="6858000"/>
          </a:xfrm>
          <a:prstGeom prst="rect">
            <a:avLst/>
          </a:prstGeom>
        </p:spPr>
      </p:pic>
      <p:sp>
        <p:nvSpPr>
          <p:cNvPr id="2" name="Title Placeholder 1"/>
          <p:cNvSpPr>
            <a:spLocks noGrp="1"/>
          </p:cNvSpPr>
          <p:nvPr>
            <p:ph type="title"/>
          </p:nvPr>
        </p:nvSpPr>
        <p:spPr>
          <a:xfrm>
            <a:off x="914400" y="685800"/>
            <a:ext cx="7696200" cy="533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1600200"/>
            <a:ext cx="7696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6356350"/>
            <a:ext cx="3124200" cy="365125"/>
          </a:xfrm>
          <a:prstGeom prst="rect">
            <a:avLst/>
          </a:prstGeom>
        </p:spPr>
        <p:txBody>
          <a:bodyPr vert="horz" lIns="91440" tIns="45720" rIns="91440" bIns="45720" rtlCol="0" anchor="ctr"/>
          <a:lstStyle>
            <a:lvl1pPr algn="l">
              <a:defRPr sz="1200" i="1">
                <a:solidFill>
                  <a:schemeClr val="tx1"/>
                </a:solidFill>
                <a:latin typeface="Myriad Pro SemiCond"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solidFill>
                <a:latin typeface="Myriad Pro SemiCond" pitchFamily="34" charset="0"/>
              </a:defRPr>
            </a:lvl1pPr>
          </a:lstStyle>
          <a:p>
            <a:r>
              <a:rPr lang="en-US" dirty="0">
                <a:solidFill>
                  <a:prstClr val="black"/>
                </a:solidFill>
              </a:rPr>
              <a:t>Slide </a:t>
            </a:r>
            <a:fld id="{4B0123F8-ABA5-45C1-94B7-D06F9E858098}" type="slidenum">
              <a:rPr lang="en-US" smtClean="0">
                <a:solidFill>
                  <a:prstClr val="black"/>
                </a:solidFill>
              </a:rPr>
              <a:pPr/>
              <a:t>‹#›</a:t>
            </a:fld>
            <a:endParaRPr lang="en-US" dirty="0">
              <a:solidFill>
                <a:prstClr val="black"/>
              </a:solidFill>
            </a:endParaRPr>
          </a:p>
        </p:txBody>
      </p:sp>
      <p:sp>
        <p:nvSpPr>
          <p:cNvPr id="9"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Earth and Sun, 1.1: Shadow Shifting</a:t>
            </a:r>
          </a:p>
        </p:txBody>
      </p:sp>
      <p:sp>
        <p:nvSpPr>
          <p:cNvPr id="8" name="TextBox 7">
            <a:extLst>
              <a:ext uri="{FF2B5EF4-FFF2-40B4-BE49-F238E27FC236}">
                <a16:creationId xmlns:a16="http://schemas.microsoft.com/office/drawing/2014/main" id="{8E9DE9F5-7715-48BC-9358-B569B89D62BB}"/>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1026117732"/>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spcBef>
          <a:spcPct val="0"/>
        </a:spcBef>
        <a:buNone/>
        <a:defRPr sz="3600" kern="1200">
          <a:solidFill>
            <a:srgbClr val="21A5AD"/>
          </a:solidFill>
          <a:latin typeface="Myriad Pro SemiCond"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embo Std Semibold"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embo Std Semibold"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embo Std Semibold"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944A2B-A602-42DF-9611-9BE4264754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0"/>
            <a:ext cx="9448800" cy="6858000"/>
          </a:xfrm>
          <a:prstGeom prst="rect">
            <a:avLst/>
          </a:prstGeom>
        </p:spPr>
      </p:pic>
      <p:sp>
        <p:nvSpPr>
          <p:cNvPr id="8" name="TextBox 7"/>
          <p:cNvSpPr txBox="1"/>
          <p:nvPr/>
        </p:nvSpPr>
        <p:spPr>
          <a:xfrm>
            <a:off x="527957" y="4648200"/>
            <a:ext cx="60198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chemeClr val="accent4">
                    <a:lumMod val="75000"/>
                  </a:schemeClr>
                </a:solidFill>
                <a:latin typeface="Bembo Std ExtraBold" pitchFamily="18" charset="0"/>
              </a:rPr>
              <a:t>	</a:t>
            </a:r>
            <a:r>
              <a:rPr lang="en-US" sz="3600" b="1" dirty="0">
                <a:solidFill>
                  <a:srgbClr val="00B0F0"/>
                </a:solidFill>
                <a:latin typeface="Bembo Std ExtraBold" pitchFamily="18" charset="0"/>
              </a:rPr>
              <a:t>Living Systems</a:t>
            </a:r>
            <a:endParaRPr lang="en-US" sz="3600" b="1" dirty="0">
              <a:solidFill>
                <a:srgbClr val="00B0F0"/>
              </a:solidFill>
              <a:latin typeface="Times New Roman" panose="02020603050405020304" pitchFamily="18" charset="0"/>
              <a:cs typeface="Times New Roman" panose="02020603050405020304" pitchFamily="18" charset="0"/>
            </a:endParaRPr>
          </a:p>
          <a:p>
            <a:r>
              <a:rPr lang="en-US" sz="3600" b="1" dirty="0">
                <a:solidFill>
                  <a:srgbClr val="00B0F0"/>
                </a:solidFill>
                <a:latin typeface="Times New Roman" panose="02020603050405020304" pitchFamily="18" charset="0"/>
                <a:cs typeface="Times New Roman" panose="02020603050405020304" pitchFamily="18" charset="0"/>
              </a:rPr>
              <a:t>	Investigation 3, Part 1 –</a:t>
            </a:r>
          </a:p>
          <a:p>
            <a:r>
              <a:rPr lang="en-US" sz="3600" b="1" dirty="0">
                <a:solidFill>
                  <a:srgbClr val="00B0F0"/>
                </a:solidFill>
                <a:latin typeface="Times New Roman" panose="02020603050405020304" pitchFamily="18" charset="0"/>
                <a:cs typeface="Times New Roman" panose="02020603050405020304" pitchFamily="18" charset="0"/>
              </a:rPr>
              <a:t>        </a:t>
            </a:r>
            <a:r>
              <a:rPr lang="en-US" sz="3600" b="1" i="1" dirty="0">
                <a:solidFill>
                  <a:srgbClr val="00B0F0"/>
                </a:solidFill>
                <a:latin typeface="Times New Roman" panose="02020603050405020304" pitchFamily="18" charset="0"/>
                <a:cs typeface="Times New Roman" panose="02020603050405020304" pitchFamily="18" charset="0"/>
              </a:rPr>
              <a:t>Plant Vascular Systems</a:t>
            </a:r>
            <a:endParaRPr lang="en-US" sz="3600" dirty="0">
              <a:solidFill>
                <a:srgbClr val="00B0F0"/>
              </a:solidFill>
              <a:latin typeface="Times New Roman" panose="02020603050405020304" pitchFamily="18" charset="0"/>
              <a:cs typeface="Times New Roman" panose="02020603050405020304" pitchFamily="18" charset="0"/>
            </a:endParaRPr>
          </a:p>
        </p:txBody>
      </p:sp>
      <p:pic>
        <p:nvPicPr>
          <p:cNvPr id="9" name="Picture 2" descr="C:\Users\bpiotrowski\Desktop2\fosslogo.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2000" y="4743157"/>
            <a:ext cx="589878" cy="10104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en-US" dirty="0">
                <a:solidFill>
                  <a:schemeClr val="bg1"/>
                </a:solidFill>
              </a:rPr>
              <a:t>Slide </a:t>
            </a:r>
            <a:fld id="{4B0123F8-ABA5-45C1-94B7-D06F9E858098}"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258088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35098"/>
            <a:ext cx="2743200" cy="3336902"/>
          </a:xfrm>
        </p:spPr>
        <p:txBody>
          <a:bodyPr>
            <a:normAutofit/>
          </a:bodyPr>
          <a:lstStyle/>
          <a:p>
            <a:pPr marL="0" indent="0">
              <a:buNone/>
            </a:pPr>
            <a:r>
              <a:rPr lang="en-US" sz="2000" b="1" dirty="0"/>
              <a:t>Materials</a:t>
            </a:r>
            <a:endParaRPr lang="en-US" sz="2000" dirty="0"/>
          </a:p>
          <a:p>
            <a:r>
              <a:rPr lang="en-US" sz="2000" dirty="0"/>
              <a:t>2 rubber bands</a:t>
            </a:r>
          </a:p>
          <a:p>
            <a:r>
              <a:rPr lang="en-US" sz="2000" dirty="0"/>
              <a:t>1 additional straw</a:t>
            </a:r>
          </a:p>
          <a:p>
            <a:r>
              <a:rPr lang="en-US" sz="2000" dirty="0"/>
              <a:t>1 graduated cylinder</a:t>
            </a:r>
          </a:p>
          <a:p>
            <a:r>
              <a:rPr lang="en-US" sz="2000" dirty="0"/>
              <a:t>1 syringe</a:t>
            </a:r>
          </a:p>
          <a:p>
            <a:r>
              <a:rPr lang="en-US" sz="2000" dirty="0"/>
              <a:t>1 piece of plastic film</a:t>
            </a:r>
          </a:p>
          <a:p>
            <a:r>
              <a:rPr lang="en-US" sz="2000" dirty="0"/>
              <a:t>water</a:t>
            </a:r>
          </a:p>
        </p:txBody>
      </p:sp>
      <p:sp>
        <p:nvSpPr>
          <p:cNvPr id="3" name="Title 2"/>
          <p:cNvSpPr>
            <a:spLocks noGrp="1"/>
          </p:cNvSpPr>
          <p:nvPr>
            <p:ph type="title"/>
          </p:nvPr>
        </p:nvSpPr>
        <p:spPr/>
        <p:txBody>
          <a:bodyPr/>
          <a:lstStyle/>
          <a:p>
            <a:r>
              <a:rPr lang="en-US" dirty="0">
                <a:solidFill>
                  <a:srgbClr val="1C92BE"/>
                </a:solidFill>
              </a:rPr>
              <a:t>Wheat-Seed Chamber</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10</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15</a:t>
            </a:r>
          </a:p>
        </p:txBody>
      </p:sp>
      <p:sp>
        <p:nvSpPr>
          <p:cNvPr id="7" name="Content Placeholder 1">
            <a:extLst>
              <a:ext uri="{FF2B5EF4-FFF2-40B4-BE49-F238E27FC236}">
                <a16:creationId xmlns:a16="http://schemas.microsoft.com/office/drawing/2014/main" id="{53D94B66-E639-4DCB-A8CD-E2CD35BC52E3}"/>
              </a:ext>
            </a:extLst>
          </p:cNvPr>
          <p:cNvSpPr txBox="1">
            <a:spLocks/>
          </p:cNvSpPr>
          <p:nvPr/>
        </p:nvSpPr>
        <p:spPr>
          <a:xfrm>
            <a:off x="3581400" y="1235098"/>
            <a:ext cx="5334000" cy="530716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t>Procedure</a:t>
            </a:r>
            <a:endParaRPr lang="en-US" dirty="0"/>
          </a:p>
          <a:p>
            <a:pPr marL="742950" indent="-742950">
              <a:buFont typeface="+mj-lt"/>
              <a:buAutoNum type="arabicPeriod"/>
            </a:pPr>
            <a:r>
              <a:rPr lang="en-US" dirty="0"/>
              <a:t>Stretch the small piece of plastic film across the top of a graduated cylinder, and secure it with a rubber band.</a:t>
            </a:r>
          </a:p>
          <a:p>
            <a:pPr marL="742950" indent="-742950">
              <a:buFont typeface="+mj-lt"/>
              <a:buAutoNum type="arabicPeriod"/>
            </a:pPr>
            <a:r>
              <a:rPr lang="en-US" dirty="0"/>
              <a:t>Use a sharp pencil to poke four holes in the plastic.</a:t>
            </a:r>
          </a:p>
          <a:p>
            <a:pPr marL="742950" indent="-742950">
              <a:buFont typeface="+mj-lt"/>
              <a:buAutoNum type="arabicPeriod"/>
            </a:pPr>
            <a:r>
              <a:rPr lang="en-US" dirty="0"/>
              <a:t>Carefully insert three wheat straws through three of the holes, with the paper towel down inside the graduated cylinder.</a:t>
            </a:r>
          </a:p>
          <a:p>
            <a:pPr marL="742950" indent="-742950">
              <a:buFont typeface="+mj-lt"/>
              <a:buAutoNum type="arabicPeriod"/>
            </a:pPr>
            <a:r>
              <a:rPr lang="en-US" dirty="0"/>
              <a:t>Insert a plain, clear straw into the fourth hole.</a:t>
            </a:r>
          </a:p>
          <a:p>
            <a:pPr marL="742950" indent="-742950">
              <a:buFont typeface="+mj-lt"/>
              <a:buAutoNum type="arabicPeriod"/>
            </a:pPr>
            <a:r>
              <a:rPr lang="en-US" dirty="0"/>
              <a:t>Use a syringe to slowly introduce water into the graduated cylinder through the plain plastic straw. The water should fill the graduated cylinder only to the 10 mL mark.  After the water is in the graduated cylinder, bend the plain straw over along the side of the graduate and secure with a rubber band.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75609" y="3510197"/>
            <a:ext cx="838200" cy="2762751"/>
          </a:xfrm>
          <a:prstGeom prst="rect">
            <a:avLst/>
          </a:prstGeom>
        </p:spPr>
      </p:pic>
    </p:spTree>
    <p:extLst>
      <p:ext uri="{BB962C8B-B14F-4D97-AF65-F5344CB8AC3E}">
        <p14:creationId xmlns:p14="http://schemas.microsoft.com/office/powerpoint/2010/main" val="416362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91503"/>
            <a:ext cx="7315200" cy="5247409"/>
          </a:xfrm>
        </p:spPr>
        <p:txBody>
          <a:bodyPr>
            <a:normAutofit/>
          </a:bodyPr>
          <a:lstStyle/>
          <a:p>
            <a:pPr marL="0" indent="0">
              <a:buNone/>
            </a:pPr>
            <a:r>
              <a:rPr lang="en-US" dirty="0"/>
              <a:t>Do you think the wheat seeds will sprout and grow with only water as a nutrient? Why do you think that?</a:t>
            </a:r>
          </a:p>
        </p:txBody>
      </p:sp>
      <p:sp>
        <p:nvSpPr>
          <p:cNvPr id="3" name="Title 2"/>
          <p:cNvSpPr>
            <a:spLocks noGrp="1"/>
          </p:cNvSpPr>
          <p:nvPr>
            <p:ph type="title"/>
          </p:nvPr>
        </p:nvSpPr>
        <p:spPr/>
        <p:txBody>
          <a:bodyPr/>
          <a:lstStyle/>
          <a:p>
            <a:r>
              <a:rPr lang="en-US" dirty="0">
                <a:solidFill>
                  <a:srgbClr val="1C92BE"/>
                </a:solidFill>
              </a:rPr>
              <a:t>Wheat-Seed Chamber</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11</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16</a:t>
            </a:r>
          </a:p>
        </p:txBody>
      </p:sp>
    </p:spTree>
    <p:extLst>
      <p:ext uri="{BB962C8B-B14F-4D97-AF65-F5344CB8AC3E}">
        <p14:creationId xmlns:p14="http://schemas.microsoft.com/office/powerpoint/2010/main" val="323767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74066"/>
            <a:ext cx="7315200" cy="5247409"/>
          </a:xfrm>
        </p:spPr>
        <p:txBody>
          <a:bodyPr>
            <a:normAutofit/>
          </a:bodyPr>
          <a:lstStyle/>
          <a:p>
            <a:pPr marL="0" indent="0">
              <a:buNone/>
            </a:pPr>
            <a:r>
              <a:rPr lang="en-US" dirty="0"/>
              <a:t>How did the water get from the bottom of the graduated cylinder to the top of the grass blades?</a:t>
            </a:r>
          </a:p>
          <a:p>
            <a:pPr marL="0" indent="0">
              <a:buNone/>
            </a:pPr>
            <a:endParaRPr lang="en-US" dirty="0"/>
          </a:p>
          <a:p>
            <a:pPr marL="0" indent="0">
              <a:buNone/>
            </a:pPr>
            <a:r>
              <a:rPr lang="en-US" dirty="0"/>
              <a:t>Do you think that all the water went into and stayed in the wheat plant?</a:t>
            </a:r>
          </a:p>
        </p:txBody>
      </p:sp>
      <p:sp>
        <p:nvSpPr>
          <p:cNvPr id="3" name="Title 2"/>
          <p:cNvSpPr>
            <a:spLocks noGrp="1"/>
          </p:cNvSpPr>
          <p:nvPr>
            <p:ph type="title"/>
          </p:nvPr>
        </p:nvSpPr>
        <p:spPr/>
        <p:txBody>
          <a:bodyPr/>
          <a:lstStyle/>
          <a:p>
            <a:r>
              <a:rPr lang="en-US" dirty="0">
                <a:solidFill>
                  <a:srgbClr val="1C92BE"/>
                </a:solidFill>
              </a:rPr>
              <a:t>Wheat Growth</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12</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18</a:t>
            </a:r>
          </a:p>
        </p:txBody>
      </p:sp>
    </p:spTree>
    <p:extLst>
      <p:ext uri="{BB962C8B-B14F-4D97-AF65-F5344CB8AC3E}">
        <p14:creationId xmlns:p14="http://schemas.microsoft.com/office/powerpoint/2010/main" val="21208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6781800" cy="5247409"/>
          </a:xfrm>
        </p:spPr>
        <p:txBody>
          <a:bodyPr>
            <a:noAutofit/>
          </a:bodyPr>
          <a:lstStyle/>
          <a:p>
            <a:pPr marL="0" indent="0">
              <a:buNone/>
            </a:pPr>
            <a:r>
              <a:rPr lang="en-US" sz="2300" dirty="0"/>
              <a:t>Does moisture escape through a plant's leaves?</a:t>
            </a:r>
          </a:p>
          <a:p>
            <a:pPr marL="0" indent="0">
              <a:buNone/>
            </a:pPr>
            <a:endParaRPr lang="en-US" sz="2300" dirty="0"/>
          </a:p>
          <a:p>
            <a:pPr marL="0" indent="0">
              <a:buNone/>
            </a:pPr>
            <a:r>
              <a:rPr lang="en-US" sz="2300" dirty="0"/>
              <a:t>Your group will select a tree or shrub with accessible leaves that you would like to investigate.</a:t>
            </a:r>
          </a:p>
          <a:p>
            <a:pPr marL="0" indent="0">
              <a:buNone/>
            </a:pPr>
            <a:endParaRPr lang="en-US" sz="2300" dirty="0"/>
          </a:p>
          <a:p>
            <a:pPr marL="0" indent="0">
              <a:buNone/>
            </a:pPr>
            <a:r>
              <a:rPr lang="en-US" sz="2300" dirty="0"/>
              <a:t>Follow these guidelines:</a:t>
            </a:r>
          </a:p>
          <a:p>
            <a:pPr lvl="1">
              <a:buFont typeface="Arial" panose="020B0604020202020204" pitchFamily="34" charset="0"/>
              <a:buChar char="•"/>
            </a:pPr>
            <a:r>
              <a:rPr lang="en-US" sz="2300" dirty="0"/>
              <a:t>Select a sample of foliage that will receive direct sunshine during the day.</a:t>
            </a:r>
          </a:p>
          <a:p>
            <a:pPr lvl="1">
              <a:buFont typeface="Arial" panose="020B0604020202020204" pitchFamily="34" charset="0"/>
              <a:buChar char="•"/>
            </a:pPr>
            <a:r>
              <a:rPr lang="en-US" sz="2300" dirty="0"/>
              <a:t>Pull the bag over the foliage very slowly and carefully to avoid ripping the bag.</a:t>
            </a:r>
          </a:p>
          <a:p>
            <a:pPr lvl="1">
              <a:buFont typeface="Arial" panose="020B0604020202020204" pitchFamily="34" charset="0"/>
              <a:buChar char="•"/>
            </a:pPr>
            <a:r>
              <a:rPr lang="en-US" sz="2300" dirty="0"/>
              <a:t>Tie the mouth of the bag tightly on the stem to ensure that the leaves inside have no access to the environment.</a:t>
            </a:r>
          </a:p>
        </p:txBody>
      </p:sp>
      <p:sp>
        <p:nvSpPr>
          <p:cNvPr id="3" name="Title 2"/>
          <p:cNvSpPr>
            <a:spLocks noGrp="1"/>
          </p:cNvSpPr>
          <p:nvPr>
            <p:ph type="title"/>
          </p:nvPr>
        </p:nvSpPr>
        <p:spPr/>
        <p:txBody>
          <a:bodyPr/>
          <a:lstStyle/>
          <a:p>
            <a:r>
              <a:rPr lang="en-US" dirty="0">
                <a:solidFill>
                  <a:srgbClr val="1C92BE"/>
                </a:solidFill>
              </a:rPr>
              <a:t>Plant Water Use</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13</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Steps 21-26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336" y="1219200"/>
            <a:ext cx="730163" cy="7406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700" y="1210834"/>
            <a:ext cx="723900" cy="749036"/>
          </a:xfrm>
          <a:prstGeom prst="rect">
            <a:avLst/>
          </a:prstGeom>
        </p:spPr>
      </p:pic>
    </p:spTree>
    <p:extLst>
      <p:ext uri="{BB962C8B-B14F-4D97-AF65-F5344CB8AC3E}">
        <p14:creationId xmlns:p14="http://schemas.microsoft.com/office/powerpoint/2010/main" val="3570127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63021BC-89E7-4694-952E-C9A968860AA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62150" y="2516981"/>
            <a:ext cx="5600700" cy="2692400"/>
          </a:xfrm>
        </p:spPr>
      </p:pic>
      <p:sp>
        <p:nvSpPr>
          <p:cNvPr id="3" name="Title 2"/>
          <p:cNvSpPr>
            <a:spLocks noGrp="1"/>
          </p:cNvSpPr>
          <p:nvPr>
            <p:ph type="title"/>
          </p:nvPr>
        </p:nvSpPr>
        <p:spPr/>
        <p:txBody>
          <a:bodyPr/>
          <a:lstStyle/>
          <a:p>
            <a:r>
              <a:rPr lang="en-US" dirty="0">
                <a:solidFill>
                  <a:srgbClr val="1C92BE"/>
                </a:solidFill>
              </a:rPr>
              <a:t>Sense-Making Discussion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14</a:t>
            </a:fld>
            <a:endParaRPr lang="en-US" dirty="0"/>
          </a:p>
        </p:txBody>
      </p:sp>
      <p:sp>
        <p:nvSpPr>
          <p:cNvPr id="4" name="Footer Placeholder 3"/>
          <p:cNvSpPr>
            <a:spLocks noGrp="1"/>
          </p:cNvSpPr>
          <p:nvPr>
            <p:ph type="ftr" sz="quarter" idx="13"/>
          </p:nvPr>
        </p:nvSpPr>
        <p:spPr>
          <a:xfrm>
            <a:off x="914400" y="6266021"/>
            <a:ext cx="3962400" cy="276237"/>
          </a:xfrm>
        </p:spPr>
        <p:txBody>
          <a:bodyPr/>
          <a:lstStyle/>
          <a:p>
            <a:r>
              <a:rPr lang="en-US" dirty="0"/>
              <a:t>Living Systems, 3.1: Plant Vascular Systems</a:t>
            </a:r>
          </a:p>
          <a:p>
            <a:r>
              <a:rPr lang="en-US" dirty="0"/>
              <a:t>Step 28</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19200"/>
            <a:ext cx="749300" cy="749300"/>
          </a:xfrm>
          <a:prstGeom prst="rect">
            <a:avLst/>
          </a:prstGeom>
        </p:spPr>
      </p:pic>
    </p:spTree>
    <p:extLst>
      <p:ext uri="{BB962C8B-B14F-4D97-AF65-F5344CB8AC3E}">
        <p14:creationId xmlns:p14="http://schemas.microsoft.com/office/powerpoint/2010/main" val="50814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a:bodyPr>
          <a:lstStyle/>
          <a:p>
            <a:pPr marL="0" indent="0">
              <a:buNone/>
            </a:pPr>
            <a:r>
              <a:rPr lang="en-US" dirty="0"/>
              <a:t>What did you observe in the bag surrounding a bunch of living leaves?</a:t>
            </a:r>
          </a:p>
          <a:p>
            <a:pPr marL="0" indent="0">
              <a:buNone/>
            </a:pPr>
            <a:r>
              <a:rPr lang="en-US" dirty="0"/>
              <a:t>Where did the moisture in the bag come from?</a:t>
            </a:r>
            <a:br>
              <a:rPr lang="en-US" dirty="0"/>
            </a:br>
            <a:endParaRPr lang="en-US" dirty="0"/>
          </a:p>
          <a:p>
            <a:pPr marL="0" indent="0">
              <a:buNone/>
            </a:pPr>
            <a:r>
              <a:rPr lang="en-US" dirty="0"/>
              <a:t>Were the leaves dry after being in the bag for a day?</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solidFill>
                  <a:srgbClr val="1C92BE"/>
                </a:solidFill>
              </a:rPr>
              <a:t>Transpiration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15</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28</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650" y="1164331"/>
            <a:ext cx="673100" cy="673100"/>
          </a:xfrm>
          <a:prstGeom prst="rect">
            <a:avLst/>
          </a:prstGeom>
        </p:spPr>
      </p:pic>
    </p:spTree>
    <p:extLst>
      <p:ext uri="{BB962C8B-B14F-4D97-AF65-F5344CB8AC3E}">
        <p14:creationId xmlns:p14="http://schemas.microsoft.com/office/powerpoint/2010/main" val="1242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036431"/>
          </a:xfrm>
        </p:spPr>
        <p:txBody>
          <a:bodyPr>
            <a:normAutofit/>
          </a:bodyPr>
          <a:lstStyle/>
          <a:p>
            <a:pPr marL="0" indent="0">
              <a:buNone/>
            </a:pPr>
            <a:r>
              <a:rPr lang="en-US" dirty="0"/>
              <a:t>If the leaves were still alive and healthy, where do you think the water came from?</a:t>
            </a:r>
          </a:p>
          <a:p>
            <a:pPr marL="0" indent="0">
              <a:buNone/>
            </a:pPr>
            <a:r>
              <a:rPr lang="en-US" dirty="0"/>
              <a:t>Would the water be released through the leaves if the bag wasn’t there?</a:t>
            </a:r>
          </a:p>
          <a:p>
            <a:pPr marL="0" indent="0">
              <a:buNone/>
            </a:pPr>
            <a:r>
              <a:rPr lang="en-US" dirty="0"/>
              <a:t>Where would the water go if there wasn’t a bag covering the leaves?</a:t>
            </a:r>
          </a:p>
        </p:txBody>
      </p:sp>
      <p:sp>
        <p:nvSpPr>
          <p:cNvPr id="3" name="Title 2"/>
          <p:cNvSpPr>
            <a:spLocks noGrp="1"/>
          </p:cNvSpPr>
          <p:nvPr>
            <p:ph type="title"/>
          </p:nvPr>
        </p:nvSpPr>
        <p:spPr/>
        <p:txBody>
          <a:bodyPr/>
          <a:lstStyle/>
          <a:p>
            <a:r>
              <a:rPr lang="en-US" dirty="0">
                <a:solidFill>
                  <a:srgbClr val="1C92BE"/>
                </a:solidFill>
              </a:rPr>
              <a:t>Transpiration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16</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28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219200"/>
            <a:ext cx="673100" cy="673100"/>
          </a:xfrm>
          <a:prstGeom prst="rect">
            <a:avLst/>
          </a:prstGeom>
        </p:spPr>
      </p:pic>
    </p:spTree>
    <p:extLst>
      <p:ext uri="{BB962C8B-B14F-4D97-AF65-F5344CB8AC3E}">
        <p14:creationId xmlns:p14="http://schemas.microsoft.com/office/powerpoint/2010/main" val="1136526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8255" y="1474066"/>
            <a:ext cx="7315200" cy="5247409"/>
          </a:xfrm>
        </p:spPr>
        <p:txBody>
          <a:bodyPr>
            <a:normAutofit/>
          </a:bodyPr>
          <a:lstStyle/>
          <a:p>
            <a:pPr marL="0" indent="0">
              <a:buNone/>
            </a:pPr>
            <a:r>
              <a:rPr lang="en-US" dirty="0"/>
              <a:t>Water moves from the plant's roots, through the xylem, up to the leaves. The water then passes through tiny holes in the leaves as water vapor. This process is called </a:t>
            </a:r>
            <a:r>
              <a:rPr lang="en-US" b="1" dirty="0">
                <a:solidFill>
                  <a:srgbClr val="00B0F0"/>
                </a:solidFill>
              </a:rPr>
              <a:t>transpiration</a:t>
            </a:r>
            <a:r>
              <a:rPr lang="en-US" dirty="0"/>
              <a:t>.</a:t>
            </a:r>
          </a:p>
        </p:txBody>
      </p:sp>
      <p:sp>
        <p:nvSpPr>
          <p:cNvPr id="3" name="Title 2"/>
          <p:cNvSpPr>
            <a:spLocks noGrp="1"/>
          </p:cNvSpPr>
          <p:nvPr>
            <p:ph type="title"/>
          </p:nvPr>
        </p:nvSpPr>
        <p:spPr/>
        <p:txBody>
          <a:bodyPr/>
          <a:lstStyle/>
          <a:p>
            <a:r>
              <a:rPr lang="en-US" dirty="0">
                <a:solidFill>
                  <a:srgbClr val="1C92BE"/>
                </a:solidFill>
              </a:rPr>
              <a:t>Transpiration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17</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29</a:t>
            </a:r>
          </a:p>
        </p:txBody>
      </p:sp>
    </p:spTree>
    <p:extLst>
      <p:ext uri="{BB962C8B-B14F-4D97-AF65-F5344CB8AC3E}">
        <p14:creationId xmlns:p14="http://schemas.microsoft.com/office/powerpoint/2010/main" val="30572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Reading in Science Resources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18</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Steps 30–33</a:t>
            </a:r>
          </a:p>
        </p:txBody>
      </p:sp>
      <p:pic>
        <p:nvPicPr>
          <p:cNvPr id="7" name="Picture 6">
            <a:extLst>
              <a:ext uri="{FF2B5EF4-FFF2-40B4-BE49-F238E27FC236}">
                <a16:creationId xmlns:a16="http://schemas.microsoft.com/office/drawing/2014/main" id="{39B3702C-CAFD-434B-8F2C-0EF7580297D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952584" y="1213009"/>
            <a:ext cx="3746469" cy="4968875"/>
          </a:xfrm>
          <a:prstGeom prst="rect">
            <a:avLst/>
          </a:prstGeom>
          <a:ln>
            <a:solidFill>
              <a:schemeClr val="accent1"/>
            </a:solidFill>
          </a:ln>
        </p:spPr>
      </p:pic>
    </p:spTree>
    <p:extLst>
      <p:ext uri="{BB962C8B-B14F-4D97-AF65-F5344CB8AC3E}">
        <p14:creationId xmlns:p14="http://schemas.microsoft.com/office/powerpoint/2010/main" val="1082000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Plant Vascular System</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19</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34</a:t>
            </a:r>
          </a:p>
        </p:txBody>
      </p:sp>
      <p:pic>
        <p:nvPicPr>
          <p:cNvPr id="5" name="Picture 4">
            <a:extLst>
              <a:ext uri="{FF2B5EF4-FFF2-40B4-BE49-F238E27FC236}">
                <a16:creationId xmlns:a16="http://schemas.microsoft.com/office/drawing/2014/main" id="{035E9D62-A22D-C74F-8D9C-A81293894A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8800" y="1600200"/>
            <a:ext cx="5979736" cy="4476750"/>
          </a:xfrm>
          <a:prstGeom prst="rect">
            <a:avLst/>
          </a:prstGeom>
          <a:ln>
            <a:solidFill>
              <a:schemeClr val="accent1"/>
            </a:solidFill>
          </a:ln>
        </p:spPr>
      </p:pic>
    </p:spTree>
    <p:extLst>
      <p:ext uri="{BB962C8B-B14F-4D97-AF65-F5344CB8AC3E}">
        <p14:creationId xmlns:p14="http://schemas.microsoft.com/office/powerpoint/2010/main" val="374269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32502"/>
            <a:ext cx="7315200" cy="5247409"/>
          </a:xfrm>
        </p:spPr>
        <p:txBody>
          <a:bodyPr>
            <a:normAutofit/>
          </a:bodyPr>
          <a:lstStyle/>
          <a:p>
            <a:pPr marL="0" indent="0">
              <a:buNone/>
            </a:pPr>
            <a:r>
              <a:rPr lang="en-US" b="1" dirty="0"/>
              <a:t>Review</a:t>
            </a:r>
            <a:r>
              <a:rPr lang="en-US" dirty="0"/>
              <a:t>: How do plants get food?</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Review Plants and Nutrients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1</a:t>
            </a:r>
          </a:p>
        </p:txBody>
      </p:sp>
    </p:spTree>
    <p:extLst>
      <p:ext uri="{BB962C8B-B14F-4D97-AF65-F5344CB8AC3E}">
        <p14:creationId xmlns:p14="http://schemas.microsoft.com/office/powerpoint/2010/main" val="357699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Reading in Science Resources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20</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Steps 35–36</a:t>
            </a:r>
          </a:p>
        </p:txBody>
      </p:sp>
      <p:pic>
        <p:nvPicPr>
          <p:cNvPr id="4" name="Picture 3">
            <a:extLst>
              <a:ext uri="{FF2B5EF4-FFF2-40B4-BE49-F238E27FC236}">
                <a16:creationId xmlns:a16="http://schemas.microsoft.com/office/drawing/2014/main" id="{A18BF363-C2E9-3241-96BD-2DB66127231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24200" y="1524000"/>
            <a:ext cx="3570756" cy="4664075"/>
          </a:xfrm>
          <a:prstGeom prst="rect">
            <a:avLst/>
          </a:prstGeom>
          <a:ln>
            <a:solidFill>
              <a:schemeClr val="accent1"/>
            </a:solidFill>
          </a:ln>
        </p:spPr>
      </p:pic>
    </p:spTree>
    <p:extLst>
      <p:ext uri="{BB962C8B-B14F-4D97-AF65-F5344CB8AC3E}">
        <p14:creationId xmlns:p14="http://schemas.microsoft.com/office/powerpoint/2010/main" val="271038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29762"/>
            <a:ext cx="8305800" cy="4679951"/>
          </a:xfrm>
        </p:spPr>
        <p:txBody>
          <a:bodyPr>
            <a:noAutofit/>
          </a:bodyPr>
          <a:lstStyle/>
          <a:p>
            <a:pPr marL="0" indent="0">
              <a:buNone/>
            </a:pPr>
            <a:r>
              <a:rPr lang="en-US" sz="2600" b="1" dirty="0">
                <a:solidFill>
                  <a:srgbClr val="00B0F0"/>
                </a:solidFill>
              </a:rPr>
              <a:t>leaf veins  </a:t>
            </a:r>
            <a:r>
              <a:rPr lang="en-US" sz="2600" dirty="0"/>
              <a:t>found in plant leaves and made of xylem and phloem tubes that transport water and food</a:t>
            </a:r>
          </a:p>
          <a:p>
            <a:pPr marL="0" indent="0">
              <a:buNone/>
            </a:pPr>
            <a:r>
              <a:rPr lang="en-US" sz="2600" b="1" dirty="0">
                <a:solidFill>
                  <a:srgbClr val="00B0F0"/>
                </a:solidFill>
              </a:rPr>
              <a:t>sap  </a:t>
            </a:r>
            <a:r>
              <a:rPr lang="en-US" sz="2600" dirty="0"/>
              <a:t>a sugar-rich liquid transported by phloem</a:t>
            </a:r>
          </a:p>
          <a:p>
            <a:pPr marL="0" indent="0">
              <a:buNone/>
            </a:pPr>
            <a:r>
              <a:rPr lang="en-US" sz="2600" b="1" dirty="0">
                <a:solidFill>
                  <a:srgbClr val="00B0F0"/>
                </a:solidFill>
              </a:rPr>
              <a:t>xylem  </a:t>
            </a:r>
            <a:r>
              <a:rPr lang="en-US" sz="2600" dirty="0"/>
              <a:t>the hollow cells of a plant that transport water and minerals to plant cells</a:t>
            </a:r>
          </a:p>
          <a:p>
            <a:pPr marL="0" indent="0">
              <a:buNone/>
            </a:pPr>
            <a:r>
              <a:rPr lang="en-US" sz="2600" b="1" dirty="0">
                <a:solidFill>
                  <a:srgbClr val="00B0F0"/>
                </a:solidFill>
              </a:rPr>
              <a:t>phloem  </a:t>
            </a:r>
            <a:r>
              <a:rPr lang="en-US" sz="2600" dirty="0"/>
              <a:t>the long cells through which nutrients, such as sugars, are distributed in a plant</a:t>
            </a:r>
          </a:p>
          <a:p>
            <a:pPr marL="0" indent="0">
              <a:buNone/>
            </a:pPr>
            <a:r>
              <a:rPr lang="en-US" sz="2600" b="1" dirty="0">
                <a:solidFill>
                  <a:srgbClr val="00B0F0"/>
                </a:solidFill>
              </a:rPr>
              <a:t>vascular bundle  </a:t>
            </a:r>
            <a:r>
              <a:rPr lang="en-US" sz="2600" dirty="0"/>
              <a:t>the group of xylem tubes and phloem tubes in a vascular plant</a:t>
            </a:r>
          </a:p>
          <a:p>
            <a:pPr marL="0" indent="0">
              <a:buNone/>
            </a:pPr>
            <a:r>
              <a:rPr lang="en-US" sz="2600" b="1" dirty="0">
                <a:solidFill>
                  <a:srgbClr val="00B0F0"/>
                </a:solidFill>
              </a:rPr>
              <a:t>classify  </a:t>
            </a:r>
            <a:r>
              <a:rPr lang="en-US" sz="2600" dirty="0"/>
              <a:t>to identify and organize according to similar properties or other criteria</a:t>
            </a:r>
          </a:p>
          <a:p>
            <a:pPr marL="0" indent="0">
              <a:buNone/>
            </a:pPr>
            <a:endParaRPr lang="en-US" sz="2600" dirty="0"/>
          </a:p>
        </p:txBody>
      </p:sp>
      <p:sp>
        <p:nvSpPr>
          <p:cNvPr id="3" name="Title 2"/>
          <p:cNvSpPr>
            <a:spLocks noGrp="1"/>
          </p:cNvSpPr>
          <p:nvPr>
            <p:ph type="title"/>
          </p:nvPr>
        </p:nvSpPr>
        <p:spPr/>
        <p:txBody>
          <a:bodyPr/>
          <a:lstStyle/>
          <a:p>
            <a:r>
              <a:rPr lang="en-US" dirty="0">
                <a:solidFill>
                  <a:srgbClr val="1C92BE"/>
                </a:solidFill>
              </a:rPr>
              <a:t>Vocabulary Review</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21</a:t>
            </a:fld>
            <a:endParaRPr lang="en-US" dirty="0"/>
          </a:p>
        </p:txBody>
      </p:sp>
      <p:sp>
        <p:nvSpPr>
          <p:cNvPr id="8" name="Footer Placeholder 3">
            <a:extLst>
              <a:ext uri="{FF2B5EF4-FFF2-40B4-BE49-F238E27FC236}">
                <a16:creationId xmlns:a16="http://schemas.microsoft.com/office/drawing/2014/main" id="{BBED7EF7-D599-4F81-B058-86CA76C23EE4}"/>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37</a:t>
            </a:r>
          </a:p>
        </p:txBody>
      </p:sp>
    </p:spTree>
    <p:extLst>
      <p:ext uri="{BB962C8B-B14F-4D97-AF65-F5344CB8AC3E}">
        <p14:creationId xmlns:p14="http://schemas.microsoft.com/office/powerpoint/2010/main" val="173573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4926"/>
            <a:ext cx="8153400" cy="4679951"/>
          </a:xfrm>
        </p:spPr>
        <p:txBody>
          <a:bodyPr>
            <a:noAutofit/>
          </a:bodyPr>
          <a:lstStyle/>
          <a:p>
            <a:pPr marL="0" indent="0">
              <a:buNone/>
            </a:pPr>
            <a:r>
              <a:rPr lang="en-US" sz="2600" b="1" dirty="0">
                <a:solidFill>
                  <a:srgbClr val="00B0F0"/>
                </a:solidFill>
              </a:rPr>
              <a:t>parallel  </a:t>
            </a:r>
            <a:r>
              <a:rPr lang="en-US" sz="2600" dirty="0"/>
              <a:t>describing a leaf in which the veins are straight lines all running in the same direction</a:t>
            </a:r>
          </a:p>
          <a:p>
            <a:pPr marL="0" indent="0">
              <a:buNone/>
            </a:pPr>
            <a:r>
              <a:rPr lang="en-US" sz="2600" b="1" dirty="0">
                <a:solidFill>
                  <a:srgbClr val="00B0F0"/>
                </a:solidFill>
              </a:rPr>
              <a:t>pinnate  </a:t>
            </a:r>
            <a:r>
              <a:rPr lang="en-US" sz="2600" dirty="0"/>
              <a:t>describing a leaf that has one main vein with smaller veins branching off sideways from it</a:t>
            </a:r>
          </a:p>
          <a:p>
            <a:pPr marL="0" indent="0">
              <a:buNone/>
            </a:pPr>
            <a:r>
              <a:rPr lang="en-US" sz="2600" b="1" dirty="0">
                <a:solidFill>
                  <a:srgbClr val="00B0F0"/>
                </a:solidFill>
              </a:rPr>
              <a:t>palmate  </a:t>
            </a:r>
            <a:r>
              <a:rPr lang="en-US" sz="2600" dirty="0"/>
              <a:t>describing a leaf in which several veins start at one point near the base. The veins look like the fingers of a hand.</a:t>
            </a:r>
          </a:p>
          <a:p>
            <a:pPr marL="0" indent="0">
              <a:buNone/>
            </a:pPr>
            <a:r>
              <a:rPr lang="en-US" sz="2600" b="1" dirty="0">
                <a:solidFill>
                  <a:srgbClr val="00B0F0"/>
                </a:solidFill>
              </a:rPr>
              <a:t>transpiration  </a:t>
            </a:r>
            <a:r>
              <a:rPr lang="en-US" sz="2600" dirty="0"/>
              <a:t>the process in which water is removed from the cells and passes into the environment</a:t>
            </a:r>
          </a:p>
          <a:p>
            <a:pPr marL="0" indent="0">
              <a:buNone/>
            </a:pPr>
            <a:r>
              <a:rPr lang="en-US" sz="2600" b="1" dirty="0">
                <a:solidFill>
                  <a:srgbClr val="00B0F0"/>
                </a:solidFill>
              </a:rPr>
              <a:t>vascular plant  </a:t>
            </a:r>
            <a:r>
              <a:rPr lang="en-US" sz="2600" dirty="0"/>
              <a:t>a plant with an internal system of tubes for transporting nutrients to its roots, stems, and leaves</a:t>
            </a:r>
          </a:p>
        </p:txBody>
      </p:sp>
      <p:sp>
        <p:nvSpPr>
          <p:cNvPr id="3" name="Title 2"/>
          <p:cNvSpPr>
            <a:spLocks noGrp="1"/>
          </p:cNvSpPr>
          <p:nvPr>
            <p:ph type="title"/>
          </p:nvPr>
        </p:nvSpPr>
        <p:spPr/>
        <p:txBody>
          <a:bodyPr/>
          <a:lstStyle/>
          <a:p>
            <a:r>
              <a:rPr lang="en-US" dirty="0">
                <a:solidFill>
                  <a:srgbClr val="1C92BE"/>
                </a:solidFill>
              </a:rPr>
              <a:t>Vocabulary Review</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22</a:t>
            </a:fld>
            <a:endParaRPr lang="en-US" dirty="0"/>
          </a:p>
        </p:txBody>
      </p:sp>
      <p:sp>
        <p:nvSpPr>
          <p:cNvPr id="8" name="Footer Placeholder 3">
            <a:extLst>
              <a:ext uri="{FF2B5EF4-FFF2-40B4-BE49-F238E27FC236}">
                <a16:creationId xmlns:a16="http://schemas.microsoft.com/office/drawing/2014/main" id="{BBED7EF7-D599-4F81-B058-86CA76C23EE4}"/>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37</a:t>
            </a:r>
          </a:p>
        </p:txBody>
      </p:sp>
    </p:spTree>
    <p:extLst>
      <p:ext uri="{BB962C8B-B14F-4D97-AF65-F5344CB8AC3E}">
        <p14:creationId xmlns:p14="http://schemas.microsoft.com/office/powerpoint/2010/main" val="726196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Plant Structures and Growth</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23</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38</a:t>
            </a:r>
          </a:p>
        </p:txBody>
      </p:sp>
      <p:pic>
        <p:nvPicPr>
          <p:cNvPr id="4" name="Picture 3">
            <a:extLst>
              <a:ext uri="{FF2B5EF4-FFF2-40B4-BE49-F238E27FC236}">
                <a16:creationId xmlns:a16="http://schemas.microsoft.com/office/drawing/2014/main" id="{491D0C4C-11F9-7B4F-ADF3-9D6DC3828B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62200" y="1981200"/>
            <a:ext cx="4870076" cy="3644900"/>
          </a:xfrm>
          <a:prstGeom prst="rect">
            <a:avLst/>
          </a:prstGeom>
          <a:ln>
            <a:solidFill>
              <a:schemeClr val="accent1"/>
            </a:solidFill>
          </a:ln>
        </p:spPr>
      </p:pic>
    </p:spTree>
    <p:extLst>
      <p:ext uri="{BB962C8B-B14F-4D97-AF65-F5344CB8AC3E}">
        <p14:creationId xmlns:p14="http://schemas.microsoft.com/office/powerpoint/2010/main" val="3948233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piotrowski\Desktop2\P10_48076282SS_Hir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43300" y="2209800"/>
            <a:ext cx="2438400" cy="35995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914400" y="1405085"/>
            <a:ext cx="7162800" cy="3733800"/>
          </a:xfrm>
        </p:spPr>
        <p:txBody>
          <a:bodyPr>
            <a:normAutofit/>
          </a:bodyPr>
          <a:lstStyle/>
          <a:p>
            <a:r>
              <a:rPr lang="en-US" dirty="0">
                <a:solidFill>
                  <a:srgbClr val="FF0000"/>
                </a:solidFill>
              </a:rPr>
              <a:t>How are nutrients transported to cells in a plant?</a:t>
            </a:r>
          </a:p>
        </p:txBody>
      </p:sp>
      <p:sp>
        <p:nvSpPr>
          <p:cNvPr id="3" name="Title 2"/>
          <p:cNvSpPr>
            <a:spLocks noGrp="1"/>
          </p:cNvSpPr>
          <p:nvPr>
            <p:ph type="title"/>
          </p:nvPr>
        </p:nvSpPr>
        <p:spPr/>
        <p:txBody>
          <a:bodyPr/>
          <a:lstStyle/>
          <a:p>
            <a:r>
              <a:rPr lang="en-US" dirty="0">
                <a:solidFill>
                  <a:srgbClr val="1C92BE"/>
                </a:solidFill>
              </a:rPr>
              <a:t>Focus Question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24</a:t>
            </a:fld>
            <a:endParaRPr lang="en-US" dirty="0"/>
          </a:p>
        </p:txBody>
      </p:sp>
      <p:sp>
        <p:nvSpPr>
          <p:cNvPr id="16" name="Footer Placeholder 3">
            <a:extLst>
              <a:ext uri="{FF2B5EF4-FFF2-40B4-BE49-F238E27FC236}">
                <a16:creationId xmlns:a16="http://schemas.microsoft.com/office/drawing/2014/main" id="{B74D9B94-844E-4B11-BB83-BE7C79E1378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39</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1486332"/>
            <a:ext cx="685800" cy="709613"/>
          </a:xfrm>
          <a:prstGeom prst="rect">
            <a:avLst/>
          </a:prstGeom>
        </p:spPr>
      </p:pic>
    </p:spTree>
    <p:extLst>
      <p:ext uri="{BB962C8B-B14F-4D97-AF65-F5344CB8AC3E}">
        <p14:creationId xmlns:p14="http://schemas.microsoft.com/office/powerpoint/2010/main" val="1944348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Wrap-Up/Warm-Up</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25</a:t>
            </a:fld>
            <a:endParaRPr lang="en-US" dirty="0"/>
          </a:p>
        </p:txBody>
      </p:sp>
      <p:sp>
        <p:nvSpPr>
          <p:cNvPr id="8" name="Footer Placeholder 3">
            <a:extLst>
              <a:ext uri="{FF2B5EF4-FFF2-40B4-BE49-F238E27FC236}">
                <a16:creationId xmlns:a16="http://schemas.microsoft.com/office/drawing/2014/main" id="{FA097152-1ED5-4DC2-AABE-C61268915930}"/>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41</a:t>
            </a:r>
          </a:p>
        </p:txBody>
      </p:sp>
      <p:sp>
        <p:nvSpPr>
          <p:cNvPr id="7" name="Content Placeholder 1"/>
          <p:cNvSpPr txBox="1">
            <a:spLocks/>
          </p:cNvSpPr>
          <p:nvPr/>
        </p:nvSpPr>
        <p:spPr>
          <a:xfrm>
            <a:off x="914400" y="1600200"/>
            <a:ext cx="7315200" cy="4419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100" dirty="0">
                <a:solidFill>
                  <a:srgbClr val="FF0000"/>
                </a:solidFill>
              </a:rPr>
              <a:t>How are nutrients transported to cells in a plant?</a:t>
            </a:r>
          </a:p>
          <a:p>
            <a:pPr marL="0" indent="0">
              <a:buNone/>
            </a:pPr>
            <a:br>
              <a:rPr lang="en-US" dirty="0"/>
            </a:br>
            <a:endParaRPr lang="en-US" dirty="0"/>
          </a:p>
          <a:p>
            <a:pPr marL="0" indent="0">
              <a:buNone/>
            </a:pPr>
            <a:r>
              <a:rPr lang="en-US" dirty="0"/>
              <a:t>Pair up with a partner to</a:t>
            </a:r>
          </a:p>
          <a:p>
            <a:r>
              <a:rPr lang="en-US" dirty="0"/>
              <a:t>share your answer to the focus question;</a:t>
            </a:r>
          </a:p>
          <a:p>
            <a:r>
              <a:rPr lang="en-US" dirty="0">
                <a:effectLst/>
              </a:rPr>
              <a:t>discuss how your investigations provided information to answer the focus question.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600200"/>
            <a:ext cx="673100" cy="673100"/>
          </a:xfrm>
          <a:prstGeom prst="rect">
            <a:avLst/>
          </a:prstGeom>
        </p:spPr>
      </p:pic>
    </p:spTree>
    <p:extLst>
      <p:ext uri="{BB962C8B-B14F-4D97-AF65-F5344CB8AC3E}">
        <p14:creationId xmlns:p14="http://schemas.microsoft.com/office/powerpoint/2010/main" val="3546740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752600"/>
            <a:ext cx="7696200" cy="4373563"/>
          </a:xfrm>
        </p:spPr>
        <p:txBody>
          <a:bodyPr>
            <a:normAutofit/>
          </a:bodyPr>
          <a:lstStyle/>
          <a:p>
            <a:pPr marL="0" indent="0">
              <a:buNone/>
            </a:pPr>
            <a:r>
              <a:rPr lang="en-US" sz="2000" dirty="0"/>
              <a:t>Developed at</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000" dirty="0"/>
              <a:t>Published and Distributed by</a:t>
            </a:r>
          </a:p>
          <a:p>
            <a:pPr marL="0" indent="0">
              <a:buNone/>
            </a:pPr>
            <a:endParaRPr lang="en-US" sz="3600" dirty="0"/>
          </a:p>
        </p:txBody>
      </p:sp>
      <p:sp>
        <p:nvSpPr>
          <p:cNvPr id="3" name="Title 2"/>
          <p:cNvSpPr>
            <a:spLocks noGrp="1"/>
          </p:cNvSpPr>
          <p:nvPr>
            <p:ph type="title"/>
          </p:nvPr>
        </p:nvSpPr>
        <p:spPr>
          <a:xfrm>
            <a:off x="818355" y="609600"/>
            <a:ext cx="7696200" cy="1219200"/>
          </a:xfrm>
        </p:spPr>
        <p:txBody>
          <a:bodyPr/>
          <a:lstStyle/>
          <a:p>
            <a:r>
              <a:rPr lang="en-US" sz="2400" i="0" dirty="0">
                <a:solidFill>
                  <a:schemeClr val="tx1"/>
                </a:solidFill>
              </a:rPr>
              <a:t>All rights reserved. Copyright The Regents of the University of California. </a:t>
            </a:r>
          </a:p>
        </p:txBody>
      </p:sp>
      <p:sp>
        <p:nvSpPr>
          <p:cNvPr id="6" name="Slide Number Placeholder 5"/>
          <p:cNvSpPr>
            <a:spLocks noGrp="1"/>
          </p:cNvSpPr>
          <p:nvPr>
            <p:ph type="sldNum" sz="quarter" idx="12"/>
          </p:nvPr>
        </p:nvSpPr>
        <p:spPr/>
        <p:txBody>
          <a:bodyPr/>
          <a:lstStyle/>
          <a:p>
            <a:r>
              <a:rPr lang="en-US" dirty="0">
                <a:solidFill>
                  <a:prstClr val="black"/>
                </a:solidFill>
              </a:rPr>
              <a:t>Slide </a:t>
            </a:r>
            <a:fld id="{4B0123F8-ABA5-45C1-94B7-D06F9E858098}" type="slidenum">
              <a:rPr lang="en-US" smtClean="0">
                <a:solidFill>
                  <a:prstClr val="black"/>
                </a:solidFill>
              </a:rPr>
              <a:pPr/>
              <a:t>26</a:t>
            </a:fld>
            <a:endParaRPr lang="en-US" dirty="0">
              <a:solidFill>
                <a:prstClr val="black"/>
              </a:solidFill>
            </a:endParaRPr>
          </a:p>
        </p:txBody>
      </p:sp>
      <p:sp>
        <p:nvSpPr>
          <p:cNvPr id="5" name="Footer Placeholder 4"/>
          <p:cNvSpPr>
            <a:spLocks noGrp="1"/>
          </p:cNvSpPr>
          <p:nvPr>
            <p:ph type="ftr" sz="quarter" idx="13"/>
          </p:nvPr>
        </p:nvSpPr>
        <p:spPr>
          <a:xfrm>
            <a:off x="914399" y="6324600"/>
            <a:ext cx="3917415" cy="365125"/>
          </a:xfrm>
        </p:spPr>
        <p:txBody>
          <a:bodyPr/>
          <a:lstStyle/>
          <a:p>
            <a:r>
              <a:rPr lang="en-US" dirty="0"/>
              <a:t>Living Systems, 3.1: Plant Vascular Systems</a:t>
            </a:r>
          </a:p>
        </p:txBody>
      </p:sp>
      <p:pic>
        <p:nvPicPr>
          <p:cNvPr id="1026" name="Picture 2" descr="C:\Users\bpiotrowski\Desktop2\LHS 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2902" y="2295236"/>
            <a:ext cx="3998913" cy="12223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piotrowski\Desktop2\Delta logo.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9316" y="3810000"/>
            <a:ext cx="4267200" cy="986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0200" y="2501882"/>
            <a:ext cx="3473824" cy="954107"/>
          </a:xfrm>
          <a:prstGeom prst="rect">
            <a:avLst/>
          </a:prstGeom>
          <a:noFill/>
        </p:spPr>
        <p:txBody>
          <a:bodyPr wrap="square" rtlCol="0">
            <a:spAutoFit/>
          </a:bodyPr>
          <a:lstStyle/>
          <a:p>
            <a:r>
              <a:rPr lang="en-US" sz="1400" dirty="0">
                <a:solidFill>
                  <a:prstClr val="black"/>
                </a:solidFill>
                <a:latin typeface="Times New Roman" panose="02020603050405020304" pitchFamily="18" charset="0"/>
                <a:cs typeface="Times New Roman" panose="02020603050405020304" pitchFamily="18" charset="0"/>
              </a:rPr>
              <a:t>Photo credits:</a:t>
            </a:r>
          </a:p>
          <a:p>
            <a:r>
              <a:rPr lang="en-US" sz="1400" dirty="0">
                <a:solidFill>
                  <a:prstClr val="black"/>
                </a:solidFill>
                <a:latin typeface="Times New Roman" panose="02020603050405020304" pitchFamily="18" charset="0"/>
                <a:cs typeface="Times New Roman" panose="02020603050405020304" pitchFamily="18" charset="0"/>
              </a:rPr>
              <a:t>Cover slide: </a:t>
            </a:r>
            <a:r>
              <a:rPr lang="en-US" sz="1400" dirty="0">
                <a:latin typeface="Times New Roman" panose="02020603050405020304" pitchFamily="18" charset="0"/>
                <a:cs typeface="Times New Roman" panose="02020603050405020304" pitchFamily="18" charset="0"/>
              </a:rPr>
              <a:t>© photovideostock/Shutterstock</a:t>
            </a:r>
          </a:p>
          <a:p>
            <a:r>
              <a:rPr lang="en-US" sz="1400" dirty="0">
                <a:solidFill>
                  <a:prstClr val="black"/>
                </a:solidFill>
                <a:latin typeface="Times New Roman" panose="02020603050405020304" pitchFamily="18" charset="0"/>
                <a:cs typeface="Times New Roman" panose="02020603050405020304" pitchFamily="18" charset="0"/>
              </a:rPr>
              <a:t>Notebook image: © photastic/Shutterstock</a:t>
            </a:r>
          </a:p>
          <a:p>
            <a:endParaRPr lang="en-US" sz="1400" dirty="0">
              <a:solidFill>
                <a:prstClr val="black"/>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54" y="5037718"/>
            <a:ext cx="4145361" cy="982082"/>
          </a:xfrm>
          <a:prstGeom prst="rect">
            <a:avLst/>
          </a:prstGeom>
        </p:spPr>
      </p:pic>
      <p:sp>
        <p:nvSpPr>
          <p:cNvPr id="7" name="TextBox 6">
            <a:extLst>
              <a:ext uri="{FF2B5EF4-FFF2-40B4-BE49-F238E27FC236}">
                <a16:creationId xmlns:a16="http://schemas.microsoft.com/office/drawing/2014/main" id="{1AC443F0-27F8-4D8F-BFCA-019FFEBB479D}"/>
              </a:ext>
            </a:extLst>
          </p:cNvPr>
          <p:cNvSpPr txBox="1"/>
          <p:nvPr/>
        </p:nvSpPr>
        <p:spPr>
          <a:xfrm>
            <a:off x="4285455" y="2603956"/>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90569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piotrowski\Desktop2\P10_48076282SS_Hir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43300" y="2209800"/>
            <a:ext cx="2438400" cy="35995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914400" y="1405085"/>
            <a:ext cx="7315200" cy="3733800"/>
          </a:xfrm>
        </p:spPr>
        <p:txBody>
          <a:bodyPr>
            <a:normAutofit/>
          </a:bodyPr>
          <a:lstStyle/>
          <a:p>
            <a:r>
              <a:rPr lang="en-US" dirty="0">
                <a:solidFill>
                  <a:srgbClr val="FF0000"/>
                </a:solidFill>
              </a:rPr>
              <a:t>How are nutrients transported to cells in a plant?</a:t>
            </a:r>
          </a:p>
        </p:txBody>
      </p:sp>
      <p:sp>
        <p:nvSpPr>
          <p:cNvPr id="3" name="Title 2"/>
          <p:cNvSpPr>
            <a:spLocks noGrp="1"/>
          </p:cNvSpPr>
          <p:nvPr>
            <p:ph type="title"/>
          </p:nvPr>
        </p:nvSpPr>
        <p:spPr/>
        <p:txBody>
          <a:bodyPr/>
          <a:lstStyle/>
          <a:p>
            <a:r>
              <a:rPr lang="en-US" dirty="0">
                <a:solidFill>
                  <a:srgbClr val="1C92BE"/>
                </a:solidFill>
              </a:rPr>
              <a:t>Focus Question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3</a:t>
            </a:fld>
            <a:endParaRPr lang="en-US" dirty="0"/>
          </a:p>
        </p:txBody>
      </p:sp>
      <p:sp>
        <p:nvSpPr>
          <p:cNvPr id="16" name="Footer Placeholder 3">
            <a:extLst>
              <a:ext uri="{FF2B5EF4-FFF2-40B4-BE49-F238E27FC236}">
                <a16:creationId xmlns:a16="http://schemas.microsoft.com/office/drawing/2014/main" id="{B74D9B94-844E-4B11-BB83-BE7C79E1378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534823"/>
            <a:ext cx="685800" cy="709613"/>
          </a:xfrm>
          <a:prstGeom prst="rect">
            <a:avLst/>
          </a:prstGeom>
        </p:spPr>
      </p:pic>
    </p:spTree>
    <p:extLst>
      <p:ext uri="{BB962C8B-B14F-4D97-AF65-F5344CB8AC3E}">
        <p14:creationId xmlns:p14="http://schemas.microsoft.com/office/powerpoint/2010/main" val="303873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337114"/>
            <a:ext cx="7315200" cy="4866410"/>
          </a:xfrm>
        </p:spPr>
        <p:txBody>
          <a:bodyPr>
            <a:normAutofit fontScale="92500"/>
          </a:bodyPr>
          <a:lstStyle/>
          <a:p>
            <a:pPr marL="0" indent="0">
              <a:buNone/>
            </a:pPr>
            <a:r>
              <a:rPr lang="en-US" dirty="0"/>
              <a:t>Leaves are sometimes called a plant's energy factories. If this is true, how are the energy products delivered to the rest of the plant's cells?</a:t>
            </a:r>
          </a:p>
          <a:p>
            <a:pPr marL="0" indent="0">
              <a:buNone/>
            </a:pPr>
            <a:endParaRPr lang="en-US" dirty="0"/>
          </a:p>
          <a:p>
            <a:pPr marL="0" indent="0">
              <a:buNone/>
            </a:pPr>
            <a:r>
              <a:rPr lang="en-US" dirty="0"/>
              <a:t>Outdoors, each group should get one or two samples of as many different kinds of leaves as can be easily collected.</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Leaves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4</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3770319"/>
            <a:ext cx="736668" cy="747268"/>
          </a:xfrm>
          <a:prstGeom prst="rect">
            <a:avLst/>
          </a:prstGeom>
        </p:spPr>
      </p:pic>
    </p:spTree>
    <p:extLst>
      <p:ext uri="{BB962C8B-B14F-4D97-AF65-F5344CB8AC3E}">
        <p14:creationId xmlns:p14="http://schemas.microsoft.com/office/powerpoint/2010/main" val="175845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Obtain Leaves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5</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Steps 4–7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198418"/>
            <a:ext cx="673100" cy="682785"/>
          </a:xfrm>
          <a:prstGeom prst="rect">
            <a:avLst/>
          </a:prstGeom>
        </p:spPr>
      </p:pic>
      <p:pic>
        <p:nvPicPr>
          <p:cNvPr id="9" name="Content Placeholder 8">
            <a:extLst>
              <a:ext uri="{FF2B5EF4-FFF2-40B4-BE49-F238E27FC236}">
                <a16:creationId xmlns:a16="http://schemas.microsoft.com/office/drawing/2014/main" id="{09057140-A141-A84C-8290-A5DE4CA9E90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95989" y="1600200"/>
            <a:ext cx="3533022" cy="4525963"/>
          </a:xfrm>
        </p:spPr>
      </p:pic>
    </p:spTree>
    <p:extLst>
      <p:ext uri="{BB962C8B-B14F-4D97-AF65-F5344CB8AC3E}">
        <p14:creationId xmlns:p14="http://schemas.microsoft.com/office/powerpoint/2010/main" val="318749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fontScale="70000" lnSpcReduction="20000"/>
          </a:bodyPr>
          <a:lstStyle/>
          <a:p>
            <a:pPr marL="0" indent="0">
              <a:buNone/>
            </a:pPr>
            <a:r>
              <a:rPr lang="en-US" dirty="0"/>
              <a:t>The ridges or lines you observed on your leaves are called </a:t>
            </a:r>
            <a:r>
              <a:rPr lang="en-US" b="1" dirty="0">
                <a:solidFill>
                  <a:srgbClr val="00B0F0"/>
                </a:solidFill>
              </a:rPr>
              <a:t>leaf</a:t>
            </a:r>
            <a:r>
              <a:rPr lang="en-US" dirty="0">
                <a:solidFill>
                  <a:srgbClr val="00B0F0"/>
                </a:solidFill>
              </a:rPr>
              <a:t> </a:t>
            </a:r>
            <a:r>
              <a:rPr lang="en-US" b="1" dirty="0">
                <a:solidFill>
                  <a:srgbClr val="00B0F0"/>
                </a:solidFill>
              </a:rPr>
              <a:t>veins</a:t>
            </a:r>
            <a:r>
              <a:rPr lang="en-US" dirty="0"/>
              <a:t>. They are tiny tubes in the plant that carry water and </a:t>
            </a:r>
            <a:r>
              <a:rPr lang="en-US" b="1" dirty="0">
                <a:solidFill>
                  <a:srgbClr val="00B0F0"/>
                </a:solidFill>
              </a:rPr>
              <a:t>sap</a:t>
            </a:r>
            <a:r>
              <a:rPr lang="en-US" dirty="0"/>
              <a:t>.</a:t>
            </a:r>
          </a:p>
          <a:p>
            <a:pPr marL="0" indent="0">
              <a:buNone/>
            </a:pPr>
            <a:endParaRPr lang="en-US" dirty="0"/>
          </a:p>
          <a:p>
            <a:pPr marL="0" indent="0">
              <a:buNone/>
            </a:pPr>
            <a:r>
              <a:rPr lang="en-US" dirty="0"/>
              <a:t>There are two kinds of tubes in the plant.</a:t>
            </a:r>
          </a:p>
          <a:p>
            <a:pPr marL="0" indent="0">
              <a:buNone/>
            </a:pPr>
            <a:br>
              <a:rPr lang="en-US" dirty="0"/>
            </a:br>
            <a:r>
              <a:rPr lang="en-US" b="1" dirty="0">
                <a:solidFill>
                  <a:srgbClr val="00B0F0"/>
                </a:solidFill>
              </a:rPr>
              <a:t>Xylem</a:t>
            </a:r>
            <a:r>
              <a:rPr lang="en-US" dirty="0"/>
              <a:t> tubes transport water and minerals from the roots to all parts of the plant.</a:t>
            </a:r>
          </a:p>
          <a:p>
            <a:pPr marL="0" indent="0">
              <a:buNone/>
            </a:pPr>
            <a:endParaRPr lang="en-US" dirty="0"/>
          </a:p>
          <a:p>
            <a:pPr marL="0" indent="0">
              <a:buNone/>
            </a:pPr>
            <a:r>
              <a:rPr lang="en-US" b="1" dirty="0">
                <a:solidFill>
                  <a:srgbClr val="00B0F0"/>
                </a:solidFill>
              </a:rPr>
              <a:t>Phloem</a:t>
            </a:r>
            <a:r>
              <a:rPr lang="en-US" dirty="0"/>
              <a:t> tubes transport sap from the leaves to all other cells in the plant.</a:t>
            </a:r>
          </a:p>
          <a:p>
            <a:pPr marL="0" indent="0">
              <a:buNone/>
            </a:pPr>
            <a:endParaRPr lang="en-US" dirty="0"/>
          </a:p>
          <a:p>
            <a:pPr marL="0" indent="0">
              <a:buNone/>
            </a:pPr>
            <a:r>
              <a:rPr lang="en-US" dirty="0"/>
              <a:t>Xylem and phloem are often found together in </a:t>
            </a:r>
            <a:r>
              <a:rPr lang="en-US" b="1" dirty="0">
                <a:solidFill>
                  <a:srgbClr val="00B0F0"/>
                </a:solidFill>
              </a:rPr>
              <a:t>vascular bundles</a:t>
            </a:r>
            <a:r>
              <a:rPr lang="en-US" dirty="0"/>
              <a:t>.</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Observe Leaves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6</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8</a:t>
            </a:r>
          </a:p>
        </p:txBody>
      </p:sp>
    </p:spTree>
    <p:extLst>
      <p:ext uri="{BB962C8B-B14F-4D97-AF65-F5344CB8AC3E}">
        <p14:creationId xmlns:p14="http://schemas.microsoft.com/office/powerpoint/2010/main" val="249745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367708"/>
            <a:ext cx="7315200" cy="5036431"/>
          </a:xfrm>
        </p:spPr>
        <p:txBody>
          <a:bodyPr>
            <a:normAutofit fontScale="77500" lnSpcReduction="20000"/>
          </a:bodyPr>
          <a:lstStyle/>
          <a:p>
            <a:pPr marL="0" indent="0">
              <a:buNone/>
            </a:pPr>
            <a:r>
              <a:rPr lang="en-US" b="1" dirty="0">
                <a:solidFill>
                  <a:srgbClr val="00B0F0"/>
                </a:solidFill>
              </a:rPr>
              <a:t>Parallel</a:t>
            </a:r>
            <a:r>
              <a:rPr lang="en-US" dirty="0"/>
              <a:t>  numerous veins extending the length of the leaf, all parallel to one another</a:t>
            </a:r>
            <a:endParaRPr lang="en-US" b="1" dirty="0"/>
          </a:p>
          <a:p>
            <a:pPr marL="0" indent="0">
              <a:buNone/>
            </a:pPr>
            <a:endParaRPr lang="en-US" b="1" dirty="0"/>
          </a:p>
          <a:p>
            <a:pPr marL="0" indent="0">
              <a:buNone/>
            </a:pPr>
            <a:r>
              <a:rPr lang="en-US" b="1" dirty="0">
                <a:solidFill>
                  <a:srgbClr val="00B0F0"/>
                </a:solidFill>
              </a:rPr>
              <a:t>Pinnate</a:t>
            </a:r>
            <a:r>
              <a:rPr lang="en-US" b="1" dirty="0"/>
              <a:t>  </a:t>
            </a:r>
            <a:r>
              <a:rPr lang="en-US" dirty="0"/>
              <a:t>feather-shaped leaves, with one main vein running the length of the leaf and smaller veins branching off the main vein</a:t>
            </a:r>
          </a:p>
          <a:p>
            <a:pPr marL="0" indent="0">
              <a:buNone/>
            </a:pPr>
            <a:endParaRPr lang="en-US" b="1" dirty="0"/>
          </a:p>
          <a:p>
            <a:pPr marL="0" indent="0">
              <a:buNone/>
            </a:pPr>
            <a:r>
              <a:rPr lang="en-US" b="1" dirty="0">
                <a:solidFill>
                  <a:srgbClr val="00B0F0"/>
                </a:solidFill>
              </a:rPr>
              <a:t>Palmate</a:t>
            </a:r>
            <a:r>
              <a:rPr lang="en-US" b="1" dirty="0"/>
              <a:t>  </a:t>
            </a:r>
            <a:r>
              <a:rPr lang="en-US" dirty="0"/>
              <a:t>shaped like the palm of a hand, with several large veins starting from a central point at the end of the stem, extending out in several directions toward the edge, with smaller veins branching off from the large veins</a:t>
            </a:r>
          </a:p>
        </p:txBody>
      </p:sp>
      <p:sp>
        <p:nvSpPr>
          <p:cNvPr id="3" name="Title 2"/>
          <p:cNvSpPr>
            <a:spLocks noGrp="1"/>
          </p:cNvSpPr>
          <p:nvPr>
            <p:ph type="title"/>
          </p:nvPr>
        </p:nvSpPr>
        <p:spPr/>
        <p:txBody>
          <a:bodyPr/>
          <a:lstStyle/>
          <a:p>
            <a:r>
              <a:rPr lang="en-US" dirty="0">
                <a:solidFill>
                  <a:srgbClr val="1C92BE"/>
                </a:solidFill>
              </a:rPr>
              <a:t>Leaf Classification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7</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9</a:t>
            </a:r>
          </a:p>
        </p:txBody>
      </p:sp>
    </p:spTree>
    <p:extLst>
      <p:ext uri="{BB962C8B-B14F-4D97-AF65-F5344CB8AC3E}">
        <p14:creationId xmlns:p14="http://schemas.microsoft.com/office/powerpoint/2010/main" val="185360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Reading in Science Resources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8</a:t>
            </a:fld>
            <a:endParaRPr lang="en-US" dirty="0"/>
          </a:p>
        </p:txBody>
      </p:sp>
      <p:sp>
        <p:nvSpPr>
          <p:cNvPr id="11" name="Footer Placeholder 3">
            <a:extLst>
              <a:ext uri="{FF2B5EF4-FFF2-40B4-BE49-F238E27FC236}">
                <a16:creationId xmlns:a16="http://schemas.microsoft.com/office/drawing/2014/main" id="{323685A8-9C53-406E-884E-2BA3E736A74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Steps 11–12</a:t>
            </a:r>
          </a:p>
        </p:txBody>
      </p:sp>
      <p:pic>
        <p:nvPicPr>
          <p:cNvPr id="4" name="Picture 3">
            <a:extLst>
              <a:ext uri="{FF2B5EF4-FFF2-40B4-BE49-F238E27FC236}">
                <a16:creationId xmlns:a16="http://schemas.microsoft.com/office/drawing/2014/main" id="{DF289D06-114D-8848-AD4E-A38C732C50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1800" y="1236821"/>
            <a:ext cx="3869296" cy="5029200"/>
          </a:xfrm>
          <a:prstGeom prst="rect">
            <a:avLst/>
          </a:prstGeom>
          <a:ln>
            <a:solidFill>
              <a:schemeClr val="accent1"/>
            </a:solidFill>
          </a:ln>
        </p:spPr>
      </p:pic>
    </p:spTree>
    <p:extLst>
      <p:ext uri="{BB962C8B-B14F-4D97-AF65-F5344CB8AC3E}">
        <p14:creationId xmlns:p14="http://schemas.microsoft.com/office/powerpoint/2010/main" val="306340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fontScale="70000" lnSpcReduction="20000"/>
          </a:bodyPr>
          <a:lstStyle/>
          <a:p>
            <a:pPr marL="0" indent="0">
              <a:buNone/>
            </a:pPr>
            <a:r>
              <a:rPr lang="en-US" b="1" dirty="0"/>
              <a:t>Materials</a:t>
            </a:r>
            <a:endParaRPr lang="en-US" dirty="0"/>
          </a:p>
          <a:p>
            <a:r>
              <a:rPr lang="en-US" dirty="0"/>
              <a:t>3 straws</a:t>
            </a:r>
          </a:p>
          <a:p>
            <a:r>
              <a:rPr lang="en-US" dirty="0"/>
              <a:t>3 paper towel rectangles</a:t>
            </a:r>
          </a:p>
          <a:p>
            <a:r>
              <a:rPr lang="en-US" dirty="0"/>
              <a:t>3 wheat seeds</a:t>
            </a:r>
          </a:p>
          <a:p>
            <a:endParaRPr lang="en-US" dirty="0"/>
          </a:p>
          <a:p>
            <a:pPr marL="0" indent="0">
              <a:buNone/>
            </a:pPr>
            <a:r>
              <a:rPr lang="en-US" b="1" dirty="0"/>
              <a:t>Procedure</a:t>
            </a:r>
            <a:endParaRPr lang="en-US" dirty="0"/>
          </a:p>
          <a:p>
            <a:pPr marL="742950" indent="-742950">
              <a:buFont typeface="+mj-lt"/>
              <a:buAutoNum type="alphaLcPeriod"/>
            </a:pPr>
            <a:r>
              <a:rPr lang="en-US" dirty="0"/>
              <a:t>Twist a small rectangle of paper towel into a rumpled shaft.</a:t>
            </a:r>
          </a:p>
          <a:p>
            <a:pPr marL="742950" indent="-742950">
              <a:buFont typeface="+mj-lt"/>
              <a:buAutoNum type="alphaLcPeriod"/>
            </a:pPr>
            <a:r>
              <a:rPr lang="en-US" dirty="0"/>
              <a:t>Insert the twisted towel into one end of a straw. Leave about 1 cm sticking out the end.</a:t>
            </a:r>
          </a:p>
          <a:p>
            <a:pPr marL="742950" indent="-742950">
              <a:buFont typeface="+mj-lt"/>
              <a:buAutoNum type="alphaLcPeriod"/>
            </a:pPr>
            <a:r>
              <a:rPr lang="en-US" dirty="0"/>
              <a:t>Orient a single wheat seed with the oval indentation pointing downward, and drop it down into the straw so that it lands on the top of the twisted paper towel.</a:t>
            </a:r>
          </a:p>
        </p:txBody>
      </p:sp>
      <p:sp>
        <p:nvSpPr>
          <p:cNvPr id="3" name="Title 2"/>
          <p:cNvSpPr>
            <a:spLocks noGrp="1"/>
          </p:cNvSpPr>
          <p:nvPr>
            <p:ph type="title"/>
          </p:nvPr>
        </p:nvSpPr>
        <p:spPr/>
        <p:txBody>
          <a:bodyPr/>
          <a:lstStyle/>
          <a:p>
            <a:r>
              <a:rPr lang="en-US" dirty="0">
                <a:solidFill>
                  <a:srgbClr val="1C92BE"/>
                </a:solidFill>
              </a:rPr>
              <a:t>Wheat-Seed Chamber</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9</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3.1: Plant Vascular Systems</a:t>
            </a:r>
          </a:p>
          <a:p>
            <a:r>
              <a:rPr lang="en-US" dirty="0"/>
              <a:t>Step 14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2309394"/>
            <a:ext cx="355600" cy="3949700"/>
          </a:xfrm>
          <a:prstGeom prst="rect">
            <a:avLst/>
          </a:prstGeom>
        </p:spPr>
      </p:pic>
    </p:spTree>
    <p:extLst>
      <p:ext uri="{BB962C8B-B14F-4D97-AF65-F5344CB8AC3E}">
        <p14:creationId xmlns:p14="http://schemas.microsoft.com/office/powerpoint/2010/main" val="6749503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2918</TotalTime>
  <Words>1273</Words>
  <Application>Microsoft Macintosh PowerPoint</Application>
  <PresentationFormat>On-screen Show (4:3)</PresentationFormat>
  <Paragraphs>214</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Bembo Std ExtraBold</vt:lpstr>
      <vt:lpstr>Bembo Std Semibold</vt:lpstr>
      <vt:lpstr>Calibri</vt:lpstr>
      <vt:lpstr>Myriad Pro SemiCond</vt:lpstr>
      <vt:lpstr>Times New Roman</vt:lpstr>
      <vt:lpstr>1_Office Theme</vt:lpstr>
      <vt:lpstr>2_Office Theme</vt:lpstr>
      <vt:lpstr>PowerPoint Presentation</vt:lpstr>
      <vt:lpstr>Review Plants and Nutrients</vt:lpstr>
      <vt:lpstr>Focus Question</vt:lpstr>
      <vt:lpstr>Leaves</vt:lpstr>
      <vt:lpstr>Obtain Leaves</vt:lpstr>
      <vt:lpstr>Observe Leaves</vt:lpstr>
      <vt:lpstr>Leaf Classification</vt:lpstr>
      <vt:lpstr>Reading in Science Resources</vt:lpstr>
      <vt:lpstr>Wheat-Seed Chamber</vt:lpstr>
      <vt:lpstr>Wheat-Seed Chamber</vt:lpstr>
      <vt:lpstr>Wheat-Seed Chamber</vt:lpstr>
      <vt:lpstr>Wheat Growth</vt:lpstr>
      <vt:lpstr>Plant Water Use</vt:lpstr>
      <vt:lpstr>Sense-Making Discussion</vt:lpstr>
      <vt:lpstr>Transpiration</vt:lpstr>
      <vt:lpstr>Transpiration</vt:lpstr>
      <vt:lpstr>Transpiration</vt:lpstr>
      <vt:lpstr>Reading in Science Resources</vt:lpstr>
      <vt:lpstr>Plant Vascular System</vt:lpstr>
      <vt:lpstr>Reading in Science Resources</vt:lpstr>
      <vt:lpstr>Vocabulary Review</vt:lpstr>
      <vt:lpstr>Vocabulary Review</vt:lpstr>
      <vt:lpstr>Plant Structures and Growth</vt:lpstr>
      <vt:lpstr>Focus Question</vt:lpstr>
      <vt:lpstr>Wrap-Up/Warm-Up</vt:lpstr>
      <vt:lpstr>All rights reserved. Copyright The Regents of the University of California.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Maineri</dc:creator>
  <cp:lastModifiedBy>Lisa Beasley</cp:lastModifiedBy>
  <cp:revision>479</cp:revision>
  <cp:lastPrinted>2016-01-07T14:06:17Z</cp:lastPrinted>
  <dcterms:created xsi:type="dcterms:W3CDTF">2015-05-13T16:02:12Z</dcterms:created>
  <dcterms:modified xsi:type="dcterms:W3CDTF">2019-03-31T18:36:29Z</dcterms:modified>
</cp:coreProperties>
</file>