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26"/>
  </p:notesMasterIdLst>
  <p:sldIdLst>
    <p:sldId id="266" r:id="rId3"/>
    <p:sldId id="519" r:id="rId4"/>
    <p:sldId id="613" r:id="rId5"/>
    <p:sldId id="393" r:id="rId6"/>
    <p:sldId id="614" r:id="rId7"/>
    <p:sldId id="572" r:id="rId8"/>
    <p:sldId id="629" r:id="rId9"/>
    <p:sldId id="630" r:id="rId10"/>
    <p:sldId id="615" r:id="rId11"/>
    <p:sldId id="616" r:id="rId12"/>
    <p:sldId id="617" r:id="rId13"/>
    <p:sldId id="618" r:id="rId14"/>
    <p:sldId id="344" r:id="rId15"/>
    <p:sldId id="619" r:id="rId16"/>
    <p:sldId id="620" r:id="rId17"/>
    <p:sldId id="621" r:id="rId18"/>
    <p:sldId id="622" r:id="rId19"/>
    <p:sldId id="623" r:id="rId20"/>
    <p:sldId id="624" r:id="rId21"/>
    <p:sldId id="625" r:id="rId22"/>
    <p:sldId id="626" r:id="rId23"/>
    <p:sldId id="350" r:id="rId24"/>
    <p:sldId id="62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0F0"/>
    <a:srgbClr val="1C92BE"/>
    <a:srgbClr val="62B5D5"/>
    <a:srgbClr val="0182A7"/>
    <a:srgbClr val="21A5AD"/>
    <a:srgbClr val="009999"/>
    <a:srgbClr val="0099CC"/>
    <a:srgbClr val="2D9596"/>
    <a:srgbClr val="2D959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81181" autoAdjust="0"/>
  </p:normalViewPr>
  <p:slideViewPr>
    <p:cSldViewPr>
      <p:cViewPr varScale="1">
        <p:scale>
          <a:sx n="87" d="100"/>
          <a:sy n="87" d="100"/>
        </p:scale>
        <p:origin x="228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0F4F0-0344-4D72-A32E-A880C395CC7C}" type="datetimeFigureOut">
              <a:rPr lang="en-US" smtClean="0"/>
              <a:t>3/31/19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D555D-4138-451D-9508-0A0EF9D4A6AD}" type="slidenum">
              <a:rPr lang="en-US" smtClean="0"/>
              <a:t>‹#›</a:t>
            </a:fld>
            <a:endParaRPr lang="en-US" dirty="0"/>
          </a:p>
        </p:txBody>
      </p:sp>
    </p:spTree>
    <p:extLst>
      <p:ext uri="{BB962C8B-B14F-4D97-AF65-F5344CB8AC3E}">
        <p14:creationId xmlns:p14="http://schemas.microsoft.com/office/powerpoint/2010/main" val="131138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a:t>
            </a:fld>
            <a:endParaRPr lang="en-US" dirty="0"/>
          </a:p>
        </p:txBody>
      </p:sp>
    </p:spTree>
    <p:extLst>
      <p:ext uri="{BB962C8B-B14F-4D97-AF65-F5344CB8AC3E}">
        <p14:creationId xmlns:p14="http://schemas.microsoft.com/office/powerpoint/2010/main" val="163269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10</a:t>
            </a:fld>
            <a:endParaRPr lang="en-US" dirty="0"/>
          </a:p>
        </p:txBody>
      </p:sp>
    </p:spTree>
    <p:extLst>
      <p:ext uri="{BB962C8B-B14F-4D97-AF65-F5344CB8AC3E}">
        <p14:creationId xmlns:p14="http://schemas.microsoft.com/office/powerpoint/2010/main" val="338902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11</a:t>
            </a:fld>
            <a:endParaRPr lang="en-US" dirty="0"/>
          </a:p>
        </p:txBody>
      </p:sp>
    </p:spTree>
    <p:extLst>
      <p:ext uri="{BB962C8B-B14F-4D97-AF65-F5344CB8AC3E}">
        <p14:creationId xmlns:p14="http://schemas.microsoft.com/office/powerpoint/2010/main" val="124226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12</a:t>
            </a:fld>
            <a:endParaRPr lang="en-US" dirty="0"/>
          </a:p>
        </p:txBody>
      </p:sp>
    </p:spTree>
    <p:extLst>
      <p:ext uri="{BB962C8B-B14F-4D97-AF65-F5344CB8AC3E}">
        <p14:creationId xmlns:p14="http://schemas.microsoft.com/office/powerpoint/2010/main" val="16741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13</a:t>
            </a:fld>
            <a:endParaRPr lang="en-US" dirty="0"/>
          </a:p>
        </p:txBody>
      </p:sp>
    </p:spTree>
    <p:extLst>
      <p:ext uri="{BB962C8B-B14F-4D97-AF65-F5344CB8AC3E}">
        <p14:creationId xmlns:p14="http://schemas.microsoft.com/office/powerpoint/2010/main" val="292624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14</a:t>
            </a:fld>
            <a:endParaRPr lang="en-US" dirty="0"/>
          </a:p>
        </p:txBody>
      </p:sp>
    </p:spTree>
    <p:extLst>
      <p:ext uri="{BB962C8B-B14F-4D97-AF65-F5344CB8AC3E}">
        <p14:creationId xmlns:p14="http://schemas.microsoft.com/office/powerpoint/2010/main" val="414610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15</a:t>
            </a:fld>
            <a:endParaRPr lang="en-US" dirty="0"/>
          </a:p>
        </p:txBody>
      </p:sp>
    </p:spTree>
    <p:extLst>
      <p:ext uri="{BB962C8B-B14F-4D97-AF65-F5344CB8AC3E}">
        <p14:creationId xmlns:p14="http://schemas.microsoft.com/office/powerpoint/2010/main" val="280675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16</a:t>
            </a:fld>
            <a:endParaRPr lang="en-US" dirty="0"/>
          </a:p>
        </p:txBody>
      </p:sp>
    </p:spTree>
    <p:extLst>
      <p:ext uri="{BB962C8B-B14F-4D97-AF65-F5344CB8AC3E}">
        <p14:creationId xmlns:p14="http://schemas.microsoft.com/office/powerpoint/2010/main" val="63348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17</a:t>
            </a:fld>
            <a:endParaRPr lang="en-US" dirty="0"/>
          </a:p>
        </p:txBody>
      </p:sp>
    </p:spTree>
    <p:extLst>
      <p:ext uri="{BB962C8B-B14F-4D97-AF65-F5344CB8AC3E}">
        <p14:creationId xmlns:p14="http://schemas.microsoft.com/office/powerpoint/2010/main" val="394289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18</a:t>
            </a:fld>
            <a:endParaRPr lang="en-US" dirty="0"/>
          </a:p>
        </p:txBody>
      </p:sp>
    </p:spTree>
    <p:extLst>
      <p:ext uri="{BB962C8B-B14F-4D97-AF65-F5344CB8AC3E}">
        <p14:creationId xmlns:p14="http://schemas.microsoft.com/office/powerpoint/2010/main" val="323202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19</a:t>
            </a:fld>
            <a:endParaRPr lang="en-US" dirty="0"/>
          </a:p>
        </p:txBody>
      </p:sp>
    </p:spTree>
    <p:extLst>
      <p:ext uri="{BB962C8B-B14F-4D97-AF65-F5344CB8AC3E}">
        <p14:creationId xmlns:p14="http://schemas.microsoft.com/office/powerpoint/2010/main" val="37357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a:t>
            </a:fld>
            <a:endParaRPr lang="en-US" dirty="0"/>
          </a:p>
        </p:txBody>
      </p:sp>
    </p:spTree>
    <p:extLst>
      <p:ext uri="{BB962C8B-B14F-4D97-AF65-F5344CB8AC3E}">
        <p14:creationId xmlns:p14="http://schemas.microsoft.com/office/powerpoint/2010/main" val="425154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20</a:t>
            </a:fld>
            <a:endParaRPr lang="en-US" dirty="0"/>
          </a:p>
        </p:txBody>
      </p:sp>
    </p:spTree>
    <p:extLst>
      <p:ext uri="{BB962C8B-B14F-4D97-AF65-F5344CB8AC3E}">
        <p14:creationId xmlns:p14="http://schemas.microsoft.com/office/powerpoint/2010/main" val="296100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21</a:t>
            </a:fld>
            <a:endParaRPr lang="en-US" dirty="0"/>
          </a:p>
        </p:txBody>
      </p:sp>
    </p:spTree>
    <p:extLst>
      <p:ext uri="{BB962C8B-B14F-4D97-AF65-F5344CB8AC3E}">
        <p14:creationId xmlns:p14="http://schemas.microsoft.com/office/powerpoint/2010/main" val="139033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22</a:t>
            </a:fld>
            <a:endParaRPr lang="en-US" dirty="0"/>
          </a:p>
        </p:txBody>
      </p:sp>
    </p:spTree>
    <p:extLst>
      <p:ext uri="{BB962C8B-B14F-4D97-AF65-F5344CB8AC3E}">
        <p14:creationId xmlns:p14="http://schemas.microsoft.com/office/powerpoint/2010/main" val="1093305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1902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3</a:t>
            </a:fld>
            <a:endParaRPr lang="en-US" dirty="0"/>
          </a:p>
        </p:txBody>
      </p:sp>
    </p:spTree>
    <p:extLst>
      <p:ext uri="{BB962C8B-B14F-4D97-AF65-F5344CB8AC3E}">
        <p14:creationId xmlns:p14="http://schemas.microsoft.com/office/powerpoint/2010/main" val="124868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4</a:t>
            </a:fld>
            <a:endParaRPr lang="en-US" dirty="0"/>
          </a:p>
        </p:txBody>
      </p:sp>
    </p:spTree>
    <p:extLst>
      <p:ext uri="{BB962C8B-B14F-4D97-AF65-F5344CB8AC3E}">
        <p14:creationId xmlns:p14="http://schemas.microsoft.com/office/powerpoint/2010/main" val="38795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5</a:t>
            </a:fld>
            <a:endParaRPr lang="en-US" dirty="0"/>
          </a:p>
        </p:txBody>
      </p:sp>
    </p:spTree>
    <p:extLst>
      <p:ext uri="{BB962C8B-B14F-4D97-AF65-F5344CB8AC3E}">
        <p14:creationId xmlns:p14="http://schemas.microsoft.com/office/powerpoint/2010/main" val="4646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6</a:t>
            </a:fld>
            <a:endParaRPr lang="en-US" dirty="0"/>
          </a:p>
        </p:txBody>
      </p:sp>
    </p:spTree>
    <p:extLst>
      <p:ext uri="{BB962C8B-B14F-4D97-AF65-F5344CB8AC3E}">
        <p14:creationId xmlns:p14="http://schemas.microsoft.com/office/powerpoint/2010/main" val="297133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7</a:t>
            </a:fld>
            <a:endParaRPr lang="en-US" dirty="0"/>
          </a:p>
        </p:txBody>
      </p:sp>
    </p:spTree>
    <p:extLst>
      <p:ext uri="{BB962C8B-B14F-4D97-AF65-F5344CB8AC3E}">
        <p14:creationId xmlns:p14="http://schemas.microsoft.com/office/powerpoint/2010/main" val="14404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8</a:t>
            </a:fld>
            <a:endParaRPr lang="en-US" dirty="0"/>
          </a:p>
        </p:txBody>
      </p:sp>
    </p:spTree>
    <p:extLst>
      <p:ext uri="{BB962C8B-B14F-4D97-AF65-F5344CB8AC3E}">
        <p14:creationId xmlns:p14="http://schemas.microsoft.com/office/powerpoint/2010/main" val="9950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D555D-4138-451D-9508-0A0EF9D4A6AD}" type="slidenum">
              <a:rPr lang="en-US" smtClean="0"/>
              <a:t>9</a:t>
            </a:fld>
            <a:endParaRPr lang="en-US" dirty="0"/>
          </a:p>
        </p:txBody>
      </p:sp>
    </p:spTree>
    <p:extLst>
      <p:ext uri="{BB962C8B-B14F-4D97-AF65-F5344CB8AC3E}">
        <p14:creationId xmlns:p14="http://schemas.microsoft.com/office/powerpoint/2010/main" val="93928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t>Earth and Sun, 1.1: Shadow Shifting</a:t>
            </a:r>
            <a:endParaRPr lang="en-US" dirty="0"/>
          </a:p>
        </p:txBody>
      </p:sp>
      <p:sp>
        <p:nvSpPr>
          <p:cNvPr id="2" name="TextBox 1">
            <a:extLst>
              <a:ext uri="{FF2B5EF4-FFF2-40B4-BE49-F238E27FC236}">
                <a16:creationId xmlns:a16="http://schemas.microsoft.com/office/drawing/2014/main" id="{80A4135B-FB40-4CA7-9B87-6B19BE9E4051}"/>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402580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Focus question</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12" name="Footer Placeholder 11"/>
          <p:cNvSpPr>
            <a:spLocks noGrp="1"/>
          </p:cNvSpPr>
          <p:nvPr>
            <p:ph type="ftr" sz="quarter" idx="13"/>
          </p:nvPr>
        </p:nvSpPr>
        <p:spPr>
          <a:xfrm>
            <a:off x="914400" y="6266021"/>
            <a:ext cx="3581400" cy="276237"/>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en-US" dirty="0">
                <a:solidFill>
                  <a:prstClr val="black"/>
                </a:solidFill>
              </a:rPr>
              <a:t>Earth and Sun, 3.3: Local Weather</a:t>
            </a:r>
          </a:p>
        </p:txBody>
      </p:sp>
    </p:spTree>
    <p:extLst>
      <p:ext uri="{BB962C8B-B14F-4D97-AF65-F5344CB8AC3E}">
        <p14:creationId xmlns:p14="http://schemas.microsoft.com/office/powerpoint/2010/main" val="9352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6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hasCustomPrompt="1"/>
          </p:nvPr>
        </p:nvSpPr>
        <p:spPr/>
        <p:txBody>
          <a:bodyPr>
            <a:noAutofit/>
          </a:bodyPr>
          <a:lstStyle>
            <a:lvl1pPr>
              <a:defRPr sz="4000" b="1" i="1">
                <a:solidFill>
                  <a:srgbClr val="009999"/>
                </a:solidFill>
                <a:latin typeface="Times New Roman" panose="02020603050405020304" pitchFamily="18" charset="0"/>
                <a:cs typeface="Times New Roman" panose="02020603050405020304" pitchFamily="18" charset="0"/>
              </a:defRPr>
            </a:lvl1pPr>
          </a:lstStyle>
          <a:p>
            <a:r>
              <a:rPr lang="en-US" dirty="0">
                <a:solidFill>
                  <a:srgbClr val="1C92BE"/>
                </a:solidFill>
              </a:rPr>
              <a:t>Warm-Up</a:t>
            </a:r>
            <a:endParaRPr lang="en-US" dirty="0"/>
          </a:p>
        </p:txBody>
      </p:sp>
      <p:sp>
        <p:nvSpPr>
          <p:cNvPr id="11" name="Slide Number Placeholder 10"/>
          <p:cNvSpPr>
            <a:spLocks noGrp="1"/>
          </p:cNvSpPr>
          <p:nvPr>
            <p:ph type="sldNum" sz="quarter" idx="12"/>
          </p:nvPr>
        </p:nvSpPr>
        <p:spPr/>
        <p:txBody>
          <a:bodyPr/>
          <a:lstStyle>
            <a:lvl1pPr>
              <a:defRPr sz="1000" i="1">
                <a:latin typeface="Times New Roman" panose="02020603050405020304" pitchFamily="18" charset="0"/>
                <a:cs typeface="Times New Roman" panose="02020603050405020304" pitchFamily="18"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12" name="Footer Placeholder 11"/>
          <p:cNvSpPr>
            <a:spLocks noGrp="1"/>
          </p:cNvSpPr>
          <p:nvPr>
            <p:ph type="ftr" sz="quarter" idx="13"/>
          </p:nvPr>
        </p:nvSpPr>
        <p:spPr>
          <a:xfrm>
            <a:off x="914400" y="6324600"/>
            <a:ext cx="3657600" cy="365125"/>
          </a:xfrm>
        </p:spPr>
        <p:txBody>
          <a:bodyPr/>
          <a:lstStyle>
            <a:lvl1pPr algn="l">
              <a:defRPr sz="1000" i="1">
                <a:solidFill>
                  <a:schemeClr val="tx1"/>
                </a:solidFill>
                <a:latin typeface="Times New Roman" panose="02020603050405020304" pitchFamily="18" charset="0"/>
                <a:cs typeface="Times New Roman" panose="02020603050405020304" pitchFamily="18" charset="0"/>
              </a:defRPr>
            </a:lvl1pPr>
          </a:lstStyle>
          <a:p>
            <a:r>
              <a:rPr lang="fr-FR" dirty="0">
                <a:solidFill>
                  <a:prstClr val="black"/>
                </a:solidFill>
              </a:rPr>
              <a:t>Earth and Sun, 1.1: Shadow Shifting</a:t>
            </a:r>
            <a:endParaRPr lang="en-US" dirty="0">
              <a:solidFill>
                <a:prstClr val="black"/>
              </a:solidFill>
            </a:endParaRPr>
          </a:p>
        </p:txBody>
      </p:sp>
    </p:spTree>
    <p:extLst>
      <p:ext uri="{BB962C8B-B14F-4D97-AF65-F5344CB8AC3E}">
        <p14:creationId xmlns:p14="http://schemas.microsoft.com/office/powerpoint/2010/main" val="928682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43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solidFill>
                  <a:srgbClr val="1C92BE"/>
                </a:solidFill>
              </a:rPr>
              <a:t>Focus question</a:t>
            </a:r>
            <a:endParaRPr lang="en-US" dirty="0"/>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000" i="1">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000" i="1">
                <a:solidFill>
                  <a:schemeClr val="tx1"/>
                </a:solidFill>
                <a:latin typeface="Times New Roman" panose="02020603050405020304" pitchFamily="18" charset="0"/>
                <a:cs typeface="Times New Roman" panose="02020603050405020304" pitchFamily="18" charset="0"/>
              </a:defRPr>
            </a:lvl1pPr>
          </a:lstStyle>
          <a:p>
            <a:r>
              <a:rPr lang="en-US" dirty="0"/>
              <a:t>Slide </a:t>
            </a:r>
            <a:fld id="{4B0123F8-ABA5-45C1-94B7-D06F9E858098}" type="slidenum">
              <a:rPr lang="en-US" smtClean="0"/>
              <a:pPr/>
              <a:t>‹#›</a:t>
            </a:fld>
            <a:endParaRPr lang="en-US" dirty="0"/>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Earth and Sun, 1.1: Shadow Shifting</a:t>
            </a:r>
          </a:p>
        </p:txBody>
      </p:sp>
      <p:sp>
        <p:nvSpPr>
          <p:cNvPr id="8" name="TextBox 7">
            <a:extLst>
              <a:ext uri="{FF2B5EF4-FFF2-40B4-BE49-F238E27FC236}">
                <a16:creationId xmlns:a16="http://schemas.microsoft.com/office/drawing/2014/main" id="{D3D41EFA-2028-40E1-8D97-2C1C8FDDE408}"/>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1931862972"/>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0"/>
            <a:ext cx="9258300" cy="6858000"/>
          </a:xfrm>
          <a:prstGeom prst="rect">
            <a:avLst/>
          </a:prstGeom>
        </p:spPr>
      </p:pic>
      <p:sp>
        <p:nvSpPr>
          <p:cNvPr id="2" name="Title Placeholder 1"/>
          <p:cNvSpPr>
            <a:spLocks noGrp="1"/>
          </p:cNvSpPr>
          <p:nvPr>
            <p:ph type="title"/>
          </p:nvPr>
        </p:nvSpPr>
        <p:spPr>
          <a:xfrm>
            <a:off x="914400" y="685800"/>
            <a:ext cx="76962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0"/>
            <a:ext cx="3124200" cy="365125"/>
          </a:xfrm>
          <a:prstGeom prst="rect">
            <a:avLst/>
          </a:prstGeom>
        </p:spPr>
        <p:txBody>
          <a:bodyPr vert="horz" lIns="91440" tIns="45720" rIns="91440" bIns="45720" rtlCol="0" anchor="ctr"/>
          <a:lstStyle>
            <a:lvl1pPr algn="l">
              <a:defRPr sz="1200" i="1">
                <a:solidFill>
                  <a:schemeClr val="tx1"/>
                </a:solidFill>
                <a:latin typeface="Myriad Pro SemiCond"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solidFill>
                <a:latin typeface="Myriad Pro SemiCond" pitchFamily="34" charset="0"/>
              </a:defRPr>
            </a:lvl1pPr>
          </a:lstStyle>
          <a:p>
            <a:r>
              <a:rPr lang="en-US" dirty="0">
                <a:solidFill>
                  <a:prstClr val="black"/>
                </a:solidFill>
              </a:rPr>
              <a:t>Slide </a:t>
            </a:r>
            <a:fld id="{4B0123F8-ABA5-45C1-94B7-D06F9E858098}" type="slidenum">
              <a:rPr lang="en-US" smtClean="0">
                <a:solidFill>
                  <a:prstClr val="black"/>
                </a:solidFill>
              </a:rPr>
              <a:pPr/>
              <a:t>‹#›</a:t>
            </a:fld>
            <a:endParaRPr lang="en-US" dirty="0">
              <a:solidFill>
                <a:prstClr val="black"/>
              </a:solidFill>
            </a:endParaRPr>
          </a:p>
        </p:txBody>
      </p:sp>
      <p:sp>
        <p:nvSpPr>
          <p:cNvPr id="9"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Earth and Sun, 1.1: Shadow Shifting</a:t>
            </a:r>
          </a:p>
        </p:txBody>
      </p:sp>
      <p:sp>
        <p:nvSpPr>
          <p:cNvPr id="8" name="TextBox 7">
            <a:extLst>
              <a:ext uri="{FF2B5EF4-FFF2-40B4-BE49-F238E27FC236}">
                <a16:creationId xmlns:a16="http://schemas.microsoft.com/office/drawing/2014/main" id="{8E9DE9F5-7715-48BC-9358-B569B89D62BB}"/>
              </a:ext>
            </a:extLst>
          </p:cNvPr>
          <p:cNvSpPr txBox="1"/>
          <p:nvPr userDrawn="1"/>
        </p:nvSpPr>
        <p:spPr>
          <a:xfrm>
            <a:off x="8663126" y="76200"/>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2089944752"/>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spcBef>
          <a:spcPct val="0"/>
        </a:spcBef>
        <a:buNone/>
        <a:defRPr sz="3600" kern="1200">
          <a:solidFill>
            <a:srgbClr val="21A5AD"/>
          </a:solidFill>
          <a:latin typeface="Myriad Pro Semi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embo Std Semibold"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embo Std Semibold"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embo Std Semibold"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embo Std Semibol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44A2B-A602-42DF-9611-9BE4264754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448800" cy="6858000"/>
          </a:xfrm>
          <a:prstGeom prst="rect">
            <a:avLst/>
          </a:prstGeom>
        </p:spPr>
      </p:pic>
      <p:sp>
        <p:nvSpPr>
          <p:cNvPr id="8" name="TextBox 7"/>
          <p:cNvSpPr txBox="1"/>
          <p:nvPr/>
        </p:nvSpPr>
        <p:spPr>
          <a:xfrm>
            <a:off x="527957" y="4648200"/>
            <a:ext cx="6019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4">
                    <a:lumMod val="75000"/>
                  </a:schemeClr>
                </a:solidFill>
                <a:latin typeface="Bembo Std ExtraBold" pitchFamily="18" charset="0"/>
              </a:rPr>
              <a:t>	</a:t>
            </a:r>
            <a:r>
              <a:rPr lang="en-US" sz="3600" b="1" dirty="0">
                <a:solidFill>
                  <a:srgbClr val="00B0F0"/>
                </a:solidFill>
                <a:latin typeface="Bembo Std ExtraBold" pitchFamily="18" charset="0"/>
              </a:rPr>
              <a:t>Living Systems</a:t>
            </a:r>
            <a:endParaRPr lang="en-US" sz="3600" b="1" dirty="0">
              <a:solidFill>
                <a:srgbClr val="00B0F0"/>
              </a:solidFill>
              <a:latin typeface="Times New Roman" panose="02020603050405020304" pitchFamily="18" charset="0"/>
              <a:cs typeface="Times New Roman" panose="02020603050405020304" pitchFamily="18" charset="0"/>
            </a:endParaRPr>
          </a:p>
          <a:p>
            <a:r>
              <a:rPr lang="en-US" sz="3600" b="1" dirty="0">
                <a:solidFill>
                  <a:srgbClr val="00B0F0"/>
                </a:solidFill>
                <a:latin typeface="Times New Roman" panose="02020603050405020304" pitchFamily="18" charset="0"/>
                <a:cs typeface="Times New Roman" panose="02020603050405020304" pitchFamily="18" charset="0"/>
              </a:rPr>
              <a:t>	Investigation 2, Part 3 –</a:t>
            </a:r>
          </a:p>
          <a:p>
            <a:r>
              <a:rPr lang="en-US" sz="3600" b="1" dirty="0">
                <a:solidFill>
                  <a:srgbClr val="00B0F0"/>
                </a:solidFill>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Animal Nutrition</a:t>
            </a:r>
            <a:endParaRPr lang="en-US" sz="3600" dirty="0">
              <a:solidFill>
                <a:srgbClr val="00B0F0"/>
              </a:solidFill>
              <a:latin typeface="Times New Roman" panose="02020603050405020304" pitchFamily="18" charset="0"/>
              <a:cs typeface="Times New Roman" panose="02020603050405020304" pitchFamily="18" charset="0"/>
            </a:endParaRPr>
          </a:p>
        </p:txBody>
      </p:sp>
      <p:pic>
        <p:nvPicPr>
          <p:cNvPr id="9" name="Picture 2" descr="C:\Users\bpiotrowski\Desktop2\foss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4743157"/>
            <a:ext cx="589878" cy="1010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dirty="0">
                <a:solidFill>
                  <a:schemeClr val="bg1"/>
                </a:solidFill>
              </a:rPr>
              <a:t>Slide </a:t>
            </a:r>
            <a:fld id="{4B0123F8-ABA5-45C1-94B7-D06F9E858098}"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258088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010400" cy="5247409"/>
          </a:xfrm>
        </p:spPr>
        <p:txBody>
          <a:bodyPr>
            <a:normAutofit/>
          </a:bodyPr>
          <a:lstStyle/>
          <a:p>
            <a:pPr marL="0" indent="0">
              <a:buNone/>
            </a:pPr>
            <a:r>
              <a:rPr lang="en-US" dirty="0"/>
              <a:t>After the video, talk in your groups about the experiment. Think about the following:</a:t>
            </a:r>
          </a:p>
          <a:p>
            <a:pPr lvl="1">
              <a:buFont typeface="Arial" panose="020B0604020202020204" pitchFamily="34" charset="0"/>
              <a:buChar char="•"/>
            </a:pPr>
            <a:r>
              <a:rPr lang="en-US" dirty="0"/>
              <a:t>What was the question?</a:t>
            </a:r>
          </a:p>
          <a:p>
            <a:pPr lvl="1">
              <a:buFont typeface="Arial" panose="020B0604020202020204" pitchFamily="34" charset="0"/>
              <a:buChar char="•"/>
            </a:pPr>
            <a:r>
              <a:rPr lang="en-US" dirty="0"/>
              <a:t>What was controlled and what</a:t>
            </a:r>
            <a:br>
              <a:rPr lang="en-US" dirty="0"/>
            </a:br>
            <a:r>
              <a:rPr lang="en-US" dirty="0"/>
              <a:t>changed in the experiment?</a:t>
            </a:r>
          </a:p>
          <a:p>
            <a:pPr lvl="1">
              <a:buFont typeface="Arial" panose="020B0604020202020204" pitchFamily="34" charset="0"/>
              <a:buChar char="•"/>
            </a:pPr>
            <a:r>
              <a:rPr lang="en-US" dirty="0"/>
              <a:t>What were the results?</a:t>
            </a:r>
          </a:p>
          <a:p>
            <a:pPr lvl="1">
              <a:buFont typeface="Arial" panose="020B0604020202020204" pitchFamily="34" charset="0"/>
              <a:buChar char="•"/>
            </a:pPr>
            <a:r>
              <a:rPr lang="en-US" dirty="0"/>
              <a:t>What was the conclusion? </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Digestive and Excretory Systems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786" y="1447800"/>
            <a:ext cx="749300" cy="749300"/>
          </a:xfrm>
          <a:prstGeom prst="rect">
            <a:avLst/>
          </a:prstGeom>
        </p:spPr>
      </p:pic>
    </p:spTree>
    <p:extLst>
      <p:ext uri="{BB962C8B-B14F-4D97-AF65-F5344CB8AC3E}">
        <p14:creationId xmlns:p14="http://schemas.microsoft.com/office/powerpoint/2010/main" val="204297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305358"/>
            <a:ext cx="7315200" cy="5247409"/>
          </a:xfrm>
        </p:spPr>
        <p:txBody>
          <a:bodyPr>
            <a:normAutofit/>
          </a:bodyPr>
          <a:lstStyle/>
          <a:p>
            <a:pPr marL="0" indent="0">
              <a:buNone/>
            </a:pPr>
            <a:r>
              <a:rPr lang="en-US" dirty="0"/>
              <a:t>How do the digestive and excretory systems interact?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Digestive and Excretory Systems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11</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13</a:t>
            </a:r>
          </a:p>
        </p:txBody>
      </p:sp>
    </p:spTree>
    <p:extLst>
      <p:ext uri="{BB962C8B-B14F-4D97-AF65-F5344CB8AC3E}">
        <p14:creationId xmlns:p14="http://schemas.microsoft.com/office/powerpoint/2010/main" val="210275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291503"/>
            <a:ext cx="7315200" cy="5247409"/>
          </a:xfrm>
        </p:spPr>
        <p:txBody>
          <a:bodyPr>
            <a:normAutofit fontScale="77500" lnSpcReduction="20000"/>
          </a:bodyPr>
          <a:lstStyle/>
          <a:p>
            <a:r>
              <a:rPr lang="en-US" dirty="0"/>
              <a:t>The digestive system disassembles food into nutrients that cells can use.</a:t>
            </a:r>
          </a:p>
          <a:p>
            <a:r>
              <a:rPr lang="en-US" dirty="0"/>
              <a:t>The mouth and teeth moisten and crush food before it moves through the </a:t>
            </a:r>
            <a:r>
              <a:rPr lang="en-US" b="1" dirty="0">
                <a:solidFill>
                  <a:srgbClr val="00B0F0"/>
                </a:solidFill>
              </a:rPr>
              <a:t>esophagus</a:t>
            </a:r>
            <a:r>
              <a:rPr lang="en-US" dirty="0"/>
              <a:t> to the </a:t>
            </a:r>
            <a:r>
              <a:rPr lang="en-US" b="1" dirty="0">
                <a:solidFill>
                  <a:srgbClr val="00B0F0"/>
                </a:solidFill>
              </a:rPr>
              <a:t>stomach</a:t>
            </a:r>
            <a:r>
              <a:rPr lang="en-US" dirty="0"/>
              <a:t>.</a:t>
            </a:r>
          </a:p>
          <a:p>
            <a:r>
              <a:rPr lang="en-US" dirty="0"/>
              <a:t>Digestive juices, added to the food in the stomach, </a:t>
            </a:r>
            <a:r>
              <a:rPr lang="en-US" b="1" dirty="0">
                <a:solidFill>
                  <a:srgbClr val="00B0F0"/>
                </a:solidFill>
              </a:rPr>
              <a:t>small intestine</a:t>
            </a:r>
            <a:r>
              <a:rPr lang="en-US" dirty="0"/>
              <a:t>, and </a:t>
            </a:r>
            <a:r>
              <a:rPr lang="en-US" b="1" dirty="0">
                <a:solidFill>
                  <a:srgbClr val="00B0F0"/>
                </a:solidFill>
              </a:rPr>
              <a:t>large intestine</a:t>
            </a:r>
            <a:r>
              <a:rPr lang="en-US" dirty="0"/>
              <a:t>, help release nutrients into the </a:t>
            </a:r>
            <a:r>
              <a:rPr lang="en-US" b="1" dirty="0">
                <a:solidFill>
                  <a:srgbClr val="00B0F0"/>
                </a:solidFill>
              </a:rPr>
              <a:t>bloodstream</a:t>
            </a:r>
            <a:r>
              <a:rPr lang="en-US" dirty="0"/>
              <a:t>.</a:t>
            </a:r>
          </a:p>
          <a:p>
            <a:r>
              <a:rPr lang="en-US" dirty="0"/>
              <a:t>The </a:t>
            </a:r>
            <a:r>
              <a:rPr lang="en-US" b="1" dirty="0">
                <a:solidFill>
                  <a:srgbClr val="00B0F0"/>
                </a:solidFill>
              </a:rPr>
              <a:t>colon</a:t>
            </a:r>
            <a:r>
              <a:rPr lang="en-US" dirty="0"/>
              <a:t> compacts and dehydrates food waste.</a:t>
            </a:r>
          </a:p>
          <a:p>
            <a:r>
              <a:rPr lang="en-US" dirty="0"/>
              <a:t>The </a:t>
            </a:r>
            <a:r>
              <a:rPr lang="en-US" b="1" dirty="0">
                <a:solidFill>
                  <a:srgbClr val="00B0F0"/>
                </a:solidFill>
              </a:rPr>
              <a:t>kidney</a:t>
            </a:r>
            <a:r>
              <a:rPr lang="en-US" dirty="0"/>
              <a:t> filters cellular waste from the blood and turns it into </a:t>
            </a:r>
            <a:r>
              <a:rPr lang="en-US" b="1" dirty="0">
                <a:solidFill>
                  <a:srgbClr val="00B0F0"/>
                </a:solidFill>
              </a:rPr>
              <a:t>urine</a:t>
            </a:r>
            <a:r>
              <a:rPr lang="en-US" dirty="0"/>
              <a:t>, which is stored in the </a:t>
            </a:r>
            <a:r>
              <a:rPr lang="en-US" b="1" dirty="0">
                <a:solidFill>
                  <a:srgbClr val="00B0F0"/>
                </a:solidFill>
              </a:rPr>
              <a:t>bladder</a:t>
            </a:r>
            <a:r>
              <a:rPr lang="en-US" dirty="0"/>
              <a: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Vocabulary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12</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14</a:t>
            </a:r>
          </a:p>
        </p:txBody>
      </p:sp>
    </p:spTree>
    <p:extLst>
      <p:ext uri="{BB962C8B-B14F-4D97-AF65-F5344CB8AC3E}">
        <p14:creationId xmlns:p14="http://schemas.microsoft.com/office/powerpoint/2010/main" val="146359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63021BC-89E7-4694-952E-C9A968860AA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62150" y="2516981"/>
            <a:ext cx="5600700" cy="2692400"/>
          </a:xfrm>
        </p:spPr>
      </p:pic>
      <p:sp>
        <p:nvSpPr>
          <p:cNvPr id="3" name="Title 2"/>
          <p:cNvSpPr>
            <a:spLocks noGrp="1"/>
          </p:cNvSpPr>
          <p:nvPr>
            <p:ph type="title"/>
          </p:nvPr>
        </p:nvSpPr>
        <p:spPr/>
        <p:txBody>
          <a:bodyPr/>
          <a:lstStyle/>
          <a:p>
            <a:r>
              <a:rPr lang="en-US" dirty="0">
                <a:solidFill>
                  <a:srgbClr val="1C92BE"/>
                </a:solidFill>
              </a:rPr>
              <a:t>Sense-Making Discussion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13</a:t>
            </a:fld>
            <a:endParaRPr lang="en-US" dirty="0"/>
          </a:p>
        </p:txBody>
      </p:sp>
      <p:sp>
        <p:nvSpPr>
          <p:cNvPr id="4" name="Footer Placeholder 3"/>
          <p:cNvSpPr>
            <a:spLocks noGrp="1"/>
          </p:cNvSpPr>
          <p:nvPr>
            <p:ph type="ftr" sz="quarter" idx="13"/>
          </p:nvPr>
        </p:nvSpPr>
        <p:spPr>
          <a:xfrm>
            <a:off x="914400" y="6266021"/>
            <a:ext cx="3962400" cy="276237"/>
          </a:xfrm>
        </p:spPr>
        <p:txBody>
          <a:bodyPr/>
          <a:lstStyle/>
          <a:p>
            <a:r>
              <a:rPr lang="en-US" dirty="0"/>
              <a:t>Living Systems, 2.3: Animal Nutrition</a:t>
            </a:r>
          </a:p>
          <a:p>
            <a:r>
              <a:rPr lang="en-US" dirty="0"/>
              <a:t>Step 15</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239982"/>
            <a:ext cx="749300" cy="749300"/>
          </a:xfrm>
          <a:prstGeom prst="rect">
            <a:avLst/>
          </a:prstGeom>
        </p:spPr>
      </p:pic>
    </p:spTree>
    <p:extLst>
      <p:ext uri="{BB962C8B-B14F-4D97-AF65-F5344CB8AC3E}">
        <p14:creationId xmlns:p14="http://schemas.microsoft.com/office/powerpoint/2010/main" val="168827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412152"/>
            <a:ext cx="7315200" cy="5126760"/>
          </a:xfrm>
        </p:spPr>
        <p:txBody>
          <a:bodyPr>
            <a:normAutofit fontScale="77500" lnSpcReduction="20000"/>
          </a:bodyPr>
          <a:lstStyle/>
          <a:p>
            <a:pPr marL="0" indent="0">
              <a:buNone/>
            </a:pPr>
            <a:r>
              <a:rPr lang="en-US" dirty="0"/>
              <a:t>How do cells in humans get the nutrients they need?</a:t>
            </a:r>
          </a:p>
          <a:p>
            <a:pPr marL="0" indent="0">
              <a:buNone/>
            </a:pPr>
            <a:endParaRPr lang="en-US" dirty="0"/>
          </a:p>
          <a:p>
            <a:pPr marL="0" indent="0">
              <a:buNone/>
            </a:pPr>
            <a:r>
              <a:rPr lang="en-US" dirty="0"/>
              <a:t>How does the digestive system work?</a:t>
            </a:r>
          </a:p>
          <a:p>
            <a:pPr marL="0" indent="0">
              <a:buNone/>
            </a:pPr>
            <a:endParaRPr lang="en-US" dirty="0"/>
          </a:p>
          <a:p>
            <a:pPr marL="0" indent="0">
              <a:buNone/>
            </a:pPr>
            <a:r>
              <a:rPr lang="en-US" dirty="0"/>
              <a:t>How are cellular wastes removed from the blood?</a:t>
            </a:r>
          </a:p>
          <a:p>
            <a:pPr marL="0" indent="0">
              <a:buNone/>
            </a:pPr>
            <a:endParaRPr lang="en-US" dirty="0"/>
          </a:p>
          <a:p>
            <a:pPr marL="0" indent="0">
              <a:buNone/>
            </a:pPr>
            <a:r>
              <a:rPr lang="en-US" dirty="0"/>
              <a:t>Think about yeast and plants and animals we have studied.  What is similar and different in how they get the nutrients they need to survive?</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14</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15</a:t>
            </a:r>
          </a:p>
        </p:txBody>
      </p:sp>
    </p:spTree>
    <p:extLst>
      <p:ext uri="{BB962C8B-B14F-4D97-AF65-F5344CB8AC3E}">
        <p14:creationId xmlns:p14="http://schemas.microsoft.com/office/powerpoint/2010/main" val="391214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239000" cy="3733800"/>
          </a:xfrm>
        </p:spPr>
        <p:txBody>
          <a:bodyPr>
            <a:normAutofit/>
          </a:bodyPr>
          <a:lstStyle/>
          <a:p>
            <a:r>
              <a:rPr lang="en-US" dirty="0">
                <a:solidFill>
                  <a:srgbClr val="FF0000"/>
                </a:solidFill>
              </a:rPr>
              <a:t>How do animals get the nutrients they need?</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15</a:t>
            </a:fld>
            <a:endParaRPr lang="en-US" dirty="0"/>
          </a:p>
        </p:txBody>
      </p:sp>
      <p:sp>
        <p:nvSpPr>
          <p:cNvPr id="15" name="Footer Placeholder 3">
            <a:extLst>
              <a:ext uri="{FF2B5EF4-FFF2-40B4-BE49-F238E27FC236}">
                <a16:creationId xmlns:a16="http://schemas.microsoft.com/office/drawing/2014/main" id="{370C2D41-6374-4CD9-B2E5-203B1A414D54}"/>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16</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763" y="1405085"/>
            <a:ext cx="744863" cy="770727"/>
          </a:xfrm>
          <a:prstGeom prst="rect">
            <a:avLst/>
          </a:prstGeom>
        </p:spPr>
      </p:pic>
    </p:spTree>
    <p:extLst>
      <p:ext uri="{BB962C8B-B14F-4D97-AF65-F5344CB8AC3E}">
        <p14:creationId xmlns:p14="http://schemas.microsoft.com/office/powerpoint/2010/main" val="267617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Response Sheet</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16</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17</a:t>
            </a:r>
          </a:p>
        </p:txBody>
      </p:sp>
      <p:pic>
        <p:nvPicPr>
          <p:cNvPr id="4" name="Picture 3">
            <a:extLst>
              <a:ext uri="{FF2B5EF4-FFF2-40B4-BE49-F238E27FC236}">
                <a16:creationId xmlns:a16="http://schemas.microsoft.com/office/drawing/2014/main" id="{14F61A77-DA2F-B74A-A04D-6EFA5AACE2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509" t="51111" r="1668" b="2222"/>
          <a:stretch/>
        </p:blipFill>
        <p:spPr>
          <a:xfrm rot="16200000">
            <a:off x="2514600" y="2187575"/>
            <a:ext cx="5029200" cy="3200400"/>
          </a:xfrm>
          <a:prstGeom prst="rect">
            <a:avLst/>
          </a:prstGeom>
          <a:ln>
            <a:solidFill>
              <a:schemeClr val="accent1"/>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198418"/>
            <a:ext cx="762000" cy="788458"/>
          </a:xfrm>
          <a:prstGeom prst="rect">
            <a:avLst/>
          </a:prstGeom>
        </p:spPr>
      </p:pic>
    </p:spTree>
    <p:extLst>
      <p:ext uri="{BB962C8B-B14F-4D97-AF65-F5344CB8AC3E}">
        <p14:creationId xmlns:p14="http://schemas.microsoft.com/office/powerpoint/2010/main" val="259020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6858000" cy="5247409"/>
          </a:xfrm>
        </p:spPr>
        <p:txBody>
          <a:bodyPr>
            <a:normAutofit/>
          </a:bodyPr>
          <a:lstStyle/>
          <a:p>
            <a:pPr marL="0" indent="0">
              <a:buNone/>
            </a:pPr>
            <a:r>
              <a:rPr lang="en-US" dirty="0"/>
              <a:t>Record your observations of the butterflies in their pupal stage. Make sure you record any changes!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Butterfly Pupae</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17</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4" y="1257299"/>
            <a:ext cx="838200" cy="867304"/>
          </a:xfrm>
          <a:prstGeom prst="rect">
            <a:avLst/>
          </a:prstGeom>
        </p:spPr>
      </p:pic>
    </p:spTree>
    <p:extLst>
      <p:ext uri="{BB962C8B-B14F-4D97-AF65-F5344CB8AC3E}">
        <p14:creationId xmlns:p14="http://schemas.microsoft.com/office/powerpoint/2010/main" val="323188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a:bodyPr>
          <a:lstStyle/>
          <a:p>
            <a:pPr marL="0" indent="0">
              <a:buNone/>
            </a:pPr>
            <a:r>
              <a:rPr lang="en-US" dirty="0"/>
              <a:t>As you continue to observe the butterflies, make special note of how they obtain the nutrients that their thousands of cells need for life.</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Adult Butterflies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18</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1143549"/>
            <a:ext cx="838200" cy="867304"/>
          </a:xfrm>
          <a:prstGeom prst="rect">
            <a:avLst/>
          </a:prstGeom>
        </p:spPr>
      </p:pic>
    </p:spTree>
    <p:extLst>
      <p:ext uri="{BB962C8B-B14F-4D97-AF65-F5344CB8AC3E}">
        <p14:creationId xmlns:p14="http://schemas.microsoft.com/office/powerpoint/2010/main" val="314486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036431"/>
          </a:xfrm>
        </p:spPr>
        <p:txBody>
          <a:bodyPr>
            <a:normAutofit fontScale="77500" lnSpcReduction="20000"/>
          </a:bodyPr>
          <a:lstStyle/>
          <a:p>
            <a:pPr marL="0" indent="0">
              <a:buNone/>
            </a:pPr>
            <a:r>
              <a:rPr lang="en-US" dirty="0"/>
              <a:t>How did our painted lady butterflies get their nutrients?</a:t>
            </a:r>
          </a:p>
          <a:p>
            <a:pPr marL="0" indent="0">
              <a:buNone/>
            </a:pPr>
            <a:endParaRPr lang="en-US" dirty="0"/>
          </a:p>
          <a:p>
            <a:pPr marL="0" indent="0">
              <a:buNone/>
            </a:pPr>
            <a:r>
              <a:rPr lang="en-US" dirty="0"/>
              <a:t>Where does the food go when the butterfly eats it?</a:t>
            </a:r>
          </a:p>
          <a:p>
            <a:pPr marL="0" indent="0">
              <a:buNone/>
            </a:pPr>
            <a:endParaRPr lang="en-US" dirty="0"/>
          </a:p>
          <a:p>
            <a:pPr marL="0" indent="0">
              <a:buNone/>
            </a:pPr>
            <a:r>
              <a:rPr lang="en-US" dirty="0"/>
              <a:t>What happens to food when it goes into the stomach?</a:t>
            </a:r>
          </a:p>
          <a:p>
            <a:pPr marL="0" indent="0">
              <a:buNone/>
            </a:pPr>
            <a:endParaRPr lang="en-US" dirty="0"/>
          </a:p>
          <a:p>
            <a:pPr marL="0" indent="0">
              <a:buNone/>
            </a:pPr>
            <a:r>
              <a:rPr lang="en-US" dirty="0"/>
              <a:t>How does the way humans and butterflies get nutrients compare?</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Adult Butterflies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19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22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050" y="1257299"/>
            <a:ext cx="673100" cy="673100"/>
          </a:xfrm>
          <a:prstGeom prst="rect">
            <a:avLst/>
          </a:prstGeom>
        </p:spPr>
      </p:pic>
    </p:spTree>
    <p:extLst>
      <p:ext uri="{BB962C8B-B14F-4D97-AF65-F5344CB8AC3E}">
        <p14:creationId xmlns:p14="http://schemas.microsoft.com/office/powerpoint/2010/main" val="43846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1305358"/>
            <a:ext cx="7315200" cy="5247409"/>
          </a:xfrm>
        </p:spPr>
        <p:txBody>
          <a:bodyPr>
            <a:normAutofit/>
          </a:bodyPr>
          <a:lstStyle/>
          <a:p>
            <a:pPr marL="0" indent="0">
              <a:buNone/>
            </a:pPr>
            <a:r>
              <a:rPr lang="en-US" dirty="0"/>
              <a:t>How does yeast become active?</a:t>
            </a:r>
          </a:p>
          <a:p>
            <a:pPr marL="0" indent="0">
              <a:buNone/>
            </a:pPr>
            <a:br>
              <a:rPr lang="en-US" dirty="0"/>
            </a:br>
            <a:r>
              <a:rPr lang="en-US" dirty="0"/>
              <a:t>What kind of organism is yeast?</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a:t>
            </a:r>
          </a:p>
        </p:txBody>
      </p:sp>
    </p:spTree>
    <p:extLst>
      <p:ext uri="{BB962C8B-B14F-4D97-AF65-F5344CB8AC3E}">
        <p14:creationId xmlns:p14="http://schemas.microsoft.com/office/powerpoint/2010/main" val="357699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6858000" cy="5247409"/>
          </a:xfrm>
        </p:spPr>
        <p:txBody>
          <a:bodyPr>
            <a:normAutofit fontScale="92500" lnSpcReduction="20000"/>
          </a:bodyPr>
          <a:lstStyle/>
          <a:p>
            <a:pPr marL="0" indent="0">
              <a:buNone/>
            </a:pPr>
            <a:r>
              <a:rPr lang="en-US" dirty="0"/>
              <a:t>What do the different nutrient systems we have explored tell us about how organisms interact with their environment?</a:t>
            </a:r>
          </a:p>
          <a:p>
            <a:endParaRPr lang="en-US" dirty="0"/>
          </a:p>
          <a:p>
            <a:r>
              <a:rPr lang="en-US" dirty="0"/>
              <a:t>Yeast/water/sugar system</a:t>
            </a:r>
          </a:p>
          <a:p>
            <a:endParaRPr lang="en-US" dirty="0"/>
          </a:p>
          <a:p>
            <a:r>
              <a:rPr lang="en-US" dirty="0"/>
              <a:t>Plant/air/water/light system</a:t>
            </a:r>
          </a:p>
          <a:p>
            <a:endParaRPr lang="en-US" dirty="0"/>
          </a:p>
          <a:p>
            <a:r>
              <a:rPr lang="en-US" dirty="0"/>
              <a:t>Human digestive system</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Summary</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20</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24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229590"/>
            <a:ext cx="749300" cy="749300"/>
          </a:xfrm>
          <a:prstGeom prst="rect">
            <a:avLst/>
          </a:prstGeom>
        </p:spPr>
      </p:pic>
    </p:spTree>
    <p:extLst>
      <p:ext uri="{BB962C8B-B14F-4D97-AF65-F5344CB8AC3E}">
        <p14:creationId xmlns:p14="http://schemas.microsoft.com/office/powerpoint/2010/main" val="282505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010400" cy="5247409"/>
          </a:xfrm>
        </p:spPr>
        <p:txBody>
          <a:bodyPr>
            <a:normAutofit fontScale="92500" lnSpcReduction="20000"/>
          </a:bodyPr>
          <a:lstStyle/>
          <a:p>
            <a:pPr marL="0" indent="0">
              <a:buNone/>
            </a:pPr>
            <a:r>
              <a:rPr lang="en-US" dirty="0"/>
              <a:t>Use your three self-stick strips to mark the three most important things you've learned in this investigation. Use a highlighter or colored pencils to highlight key points. Discuss in your groups the ideas you have marked.</a:t>
            </a:r>
          </a:p>
          <a:p>
            <a:endParaRPr lang="en-US" dirty="0"/>
          </a:p>
          <a:p>
            <a:pPr marL="0" indent="0">
              <a:buNone/>
            </a:pPr>
            <a:r>
              <a:rPr lang="en-US" dirty="0"/>
              <a:t>What are the key points in this investigation?</a:t>
            </a:r>
          </a:p>
          <a:p>
            <a:pPr lvl="1">
              <a:buFont typeface="Arial" panose="020B0604020202020204" pitchFamily="34" charset="0"/>
              <a:buChar char="•"/>
            </a:pP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Wrap-Up</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21</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25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257299"/>
            <a:ext cx="749300" cy="749300"/>
          </a:xfrm>
          <a:prstGeom prst="rect">
            <a:avLst/>
          </a:prstGeom>
        </p:spPr>
      </p:pic>
    </p:spTree>
    <p:extLst>
      <p:ext uri="{BB962C8B-B14F-4D97-AF65-F5344CB8AC3E}">
        <p14:creationId xmlns:p14="http://schemas.microsoft.com/office/powerpoint/2010/main" val="396648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06B383C6-F332-4977-8117-7231C60B3D7A}"/>
              </a:ext>
            </a:extLst>
          </p:cNvPr>
          <p:cNvSpPr>
            <a:spLocks noGrp="1"/>
          </p:cNvSpPr>
          <p:nvPr>
            <p:ph idx="1"/>
          </p:nvPr>
        </p:nvSpPr>
        <p:spPr/>
        <p:txBody>
          <a:bodyPr>
            <a:normAutofit/>
          </a:bodyPr>
          <a:lstStyle/>
          <a:p>
            <a:r>
              <a:rPr lang="en-US" dirty="0"/>
              <a:t>What is food, where does it come from, and how do organisms use it?</a:t>
            </a:r>
          </a:p>
        </p:txBody>
      </p:sp>
      <p:sp>
        <p:nvSpPr>
          <p:cNvPr id="3" name="Title 2"/>
          <p:cNvSpPr>
            <a:spLocks noGrp="1"/>
          </p:cNvSpPr>
          <p:nvPr>
            <p:ph type="title"/>
          </p:nvPr>
        </p:nvSpPr>
        <p:spPr/>
        <p:txBody>
          <a:bodyPr/>
          <a:lstStyle/>
          <a:p>
            <a:r>
              <a:rPr lang="en-US" dirty="0">
                <a:solidFill>
                  <a:srgbClr val="1C92BE"/>
                </a:solidFill>
              </a:rPr>
              <a:t>Investigation Guiding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22</a:t>
            </a:fld>
            <a:endParaRPr lang="en-US" dirty="0"/>
          </a:p>
        </p:txBody>
      </p:sp>
      <p:sp>
        <p:nvSpPr>
          <p:cNvPr id="4" name="Footer Placeholder 3"/>
          <p:cNvSpPr>
            <a:spLocks noGrp="1"/>
          </p:cNvSpPr>
          <p:nvPr>
            <p:ph type="ftr" sz="quarter" idx="13"/>
          </p:nvPr>
        </p:nvSpPr>
        <p:spPr>
          <a:xfrm>
            <a:off x="914400" y="6266021"/>
            <a:ext cx="3962400" cy="276237"/>
          </a:xfrm>
        </p:spPr>
        <p:txBody>
          <a:bodyPr/>
          <a:lstStyle/>
          <a:p>
            <a:r>
              <a:rPr lang="en-US" dirty="0"/>
              <a:t>Living Systems, 2.3: Animal Nutrition</a:t>
            </a:r>
          </a:p>
          <a:p>
            <a:r>
              <a:rPr lang="en-US" dirty="0"/>
              <a:t>Step 26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850" y="1600200"/>
            <a:ext cx="825500" cy="825500"/>
          </a:xfrm>
          <a:prstGeom prst="rect">
            <a:avLst/>
          </a:prstGeom>
        </p:spPr>
      </p:pic>
    </p:spTree>
    <p:extLst>
      <p:ext uri="{BB962C8B-B14F-4D97-AF65-F5344CB8AC3E}">
        <p14:creationId xmlns:p14="http://schemas.microsoft.com/office/powerpoint/2010/main" val="199916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696200" cy="4373563"/>
          </a:xfrm>
        </p:spPr>
        <p:txBody>
          <a:bodyPr>
            <a:normAutofit/>
          </a:bodyPr>
          <a:lstStyle/>
          <a:p>
            <a:pPr marL="0" indent="0">
              <a:buNone/>
            </a:pPr>
            <a:r>
              <a:rPr lang="en-US" sz="2000" dirty="0"/>
              <a:t>Developed at</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Published and Distributed by</a:t>
            </a:r>
          </a:p>
          <a:p>
            <a:pPr marL="0" indent="0">
              <a:buNone/>
            </a:pPr>
            <a:endParaRPr lang="en-US" sz="3600" dirty="0"/>
          </a:p>
        </p:txBody>
      </p:sp>
      <p:sp>
        <p:nvSpPr>
          <p:cNvPr id="3" name="Title 2"/>
          <p:cNvSpPr>
            <a:spLocks noGrp="1"/>
          </p:cNvSpPr>
          <p:nvPr>
            <p:ph type="title"/>
          </p:nvPr>
        </p:nvSpPr>
        <p:spPr>
          <a:xfrm>
            <a:off x="818355" y="609600"/>
            <a:ext cx="7696200" cy="1219200"/>
          </a:xfrm>
        </p:spPr>
        <p:txBody>
          <a:bodyPr/>
          <a:lstStyle/>
          <a:p>
            <a:r>
              <a:rPr lang="en-US" sz="2400" i="0" dirty="0">
                <a:solidFill>
                  <a:schemeClr val="tx1"/>
                </a:solidFill>
              </a:rPr>
              <a:t>All rights reserved. Copyright The Regents of the University of California. </a:t>
            </a:r>
          </a:p>
        </p:txBody>
      </p:sp>
      <p:pic>
        <p:nvPicPr>
          <p:cNvPr id="1026" name="Picture 2" descr="C:\Users\bpiotrowski\Desktop2\LHS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02" y="2295236"/>
            <a:ext cx="3998913" cy="1222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iotrowski\Desktop2\Delta 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316" y="3810000"/>
            <a:ext cx="4267200" cy="986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2501882"/>
            <a:ext cx="3473824" cy="954107"/>
          </a:xfrm>
          <a:prstGeom prst="rect">
            <a:avLst/>
          </a:prstGeom>
          <a:noFill/>
        </p:spPr>
        <p:txBody>
          <a:bodyPr wrap="square" rtlCol="0">
            <a:spAutoFit/>
          </a:bodyPr>
          <a:lstStyle/>
          <a:p>
            <a:r>
              <a:rPr lang="en-US" sz="1400" dirty="0">
                <a:solidFill>
                  <a:prstClr val="black"/>
                </a:solidFill>
                <a:latin typeface="Times New Roman" panose="02020603050405020304" pitchFamily="18" charset="0"/>
                <a:cs typeface="Times New Roman" panose="02020603050405020304" pitchFamily="18" charset="0"/>
              </a:rPr>
              <a:t>Photo credits:</a:t>
            </a:r>
          </a:p>
          <a:p>
            <a:r>
              <a:rPr lang="en-US" sz="1400" dirty="0">
                <a:solidFill>
                  <a:prstClr val="black"/>
                </a:solidFill>
                <a:latin typeface="Times New Roman" panose="02020603050405020304" pitchFamily="18" charset="0"/>
                <a:cs typeface="Times New Roman" panose="02020603050405020304" pitchFamily="18" charset="0"/>
              </a:rPr>
              <a:t>Cover slide: </a:t>
            </a:r>
            <a:r>
              <a:rPr lang="en-US" sz="1400" dirty="0">
                <a:latin typeface="Times New Roman" panose="02020603050405020304" pitchFamily="18" charset="0"/>
                <a:cs typeface="Times New Roman" panose="02020603050405020304" pitchFamily="18" charset="0"/>
              </a:rPr>
              <a:t>© photovideostock/Shutterstock</a:t>
            </a:r>
          </a:p>
          <a:p>
            <a:r>
              <a:rPr lang="en-US" sz="1400" dirty="0">
                <a:solidFill>
                  <a:prstClr val="black"/>
                </a:solidFill>
                <a:latin typeface="Times New Roman" panose="02020603050405020304" pitchFamily="18" charset="0"/>
                <a:cs typeface="Times New Roman" panose="02020603050405020304" pitchFamily="18" charset="0"/>
              </a:rPr>
              <a:t>Notebook image: © photastic/Shutterstock</a:t>
            </a: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3"/>
          </p:nvPr>
        </p:nvSpPr>
        <p:spPr>
          <a:xfrm>
            <a:off x="914399" y="6324600"/>
            <a:ext cx="3917415" cy="365125"/>
          </a:xfrm>
        </p:spPr>
        <p:txBody>
          <a:bodyPr/>
          <a:lstStyle/>
          <a:p>
            <a:r>
              <a:rPr lang="en-US" dirty="0"/>
              <a:t>Living Systems, 2.3: Animal Nutrition</a:t>
            </a:r>
          </a:p>
        </p:txBody>
      </p:sp>
      <p:sp>
        <p:nvSpPr>
          <p:cNvPr id="6" name="Slide Number Placeholder 5"/>
          <p:cNvSpPr>
            <a:spLocks noGrp="1"/>
          </p:cNvSpPr>
          <p:nvPr>
            <p:ph type="sldNum" sz="quarter" idx="12"/>
          </p:nvPr>
        </p:nvSpPr>
        <p:spPr/>
        <p:txBody>
          <a:bodyPr/>
          <a:lstStyle/>
          <a:p>
            <a:r>
              <a:rPr lang="en-US" dirty="0">
                <a:solidFill>
                  <a:prstClr val="black"/>
                </a:solidFill>
              </a:rPr>
              <a:t>Slide </a:t>
            </a:r>
            <a:fld id="{4B0123F8-ABA5-45C1-94B7-D06F9E858098}" type="slidenum">
              <a:rPr lang="en-US" smtClean="0">
                <a:solidFill>
                  <a:prstClr val="black"/>
                </a:solidFill>
              </a:rPr>
              <a:pPr/>
              <a:t>23</a:t>
            </a:fld>
            <a:endParaRPr lang="en-US"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54" y="5037718"/>
            <a:ext cx="4145361" cy="982082"/>
          </a:xfrm>
          <a:prstGeom prst="rect">
            <a:avLst/>
          </a:prstGeom>
        </p:spPr>
      </p:pic>
      <p:sp>
        <p:nvSpPr>
          <p:cNvPr id="7" name="TextBox 6">
            <a:extLst>
              <a:ext uri="{FF2B5EF4-FFF2-40B4-BE49-F238E27FC236}">
                <a16:creationId xmlns:a16="http://schemas.microsoft.com/office/drawing/2014/main" id="{1AC443F0-27F8-4D8F-BFCA-019FFEBB479D}"/>
              </a:ext>
            </a:extLst>
          </p:cNvPr>
          <p:cNvSpPr txBox="1"/>
          <p:nvPr/>
        </p:nvSpPr>
        <p:spPr>
          <a:xfrm>
            <a:off x="4285455" y="2603956"/>
            <a:ext cx="38100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219757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85000" lnSpcReduction="20000"/>
          </a:bodyPr>
          <a:lstStyle/>
          <a:p>
            <a:pPr marL="0" indent="0">
              <a:buNone/>
            </a:pPr>
            <a:r>
              <a:rPr lang="en-US" dirty="0"/>
              <a:t>Because yeast is single-celled, it can get all of the nutrients it needs from its own watery environment. It simply takes in nutrients through its cell membrane. The waste gas, carbon dioxide, is a </a:t>
            </a:r>
            <a:r>
              <a:rPr lang="en-US" b="1" dirty="0">
                <a:solidFill>
                  <a:srgbClr val="00B0F0"/>
                </a:solidFill>
              </a:rPr>
              <a:t>by-product</a:t>
            </a:r>
            <a:r>
              <a:rPr lang="en-US" dirty="0"/>
              <a:t> of processing the nutrients.</a:t>
            </a:r>
          </a:p>
          <a:p>
            <a:pPr marL="0" indent="0">
              <a:buNone/>
            </a:pPr>
            <a:endParaRPr lang="en-US" dirty="0"/>
          </a:p>
          <a:p>
            <a:pPr marL="0" indent="0">
              <a:buNone/>
            </a:pPr>
            <a:r>
              <a:rPr lang="en-US" dirty="0"/>
              <a:t>Animals are multicellular organisms. They are made of thousands and thousands of cells. Every cell needs nutrients to stay alive and perform its functions. We need to figure out how all cells get their nutrients.</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Yeast Review</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3</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a:t>
            </a:r>
          </a:p>
        </p:txBody>
      </p:sp>
    </p:spTree>
    <p:extLst>
      <p:ext uri="{BB962C8B-B14F-4D97-AF65-F5344CB8AC3E}">
        <p14:creationId xmlns:p14="http://schemas.microsoft.com/office/powerpoint/2010/main" val="266969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piotrowski\Desktop2\P10_48076282SS_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43300" y="2209800"/>
            <a:ext cx="2438400" cy="3599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914400" y="1405085"/>
            <a:ext cx="7086600" cy="3733800"/>
          </a:xfrm>
        </p:spPr>
        <p:txBody>
          <a:bodyPr>
            <a:normAutofit/>
          </a:bodyPr>
          <a:lstStyle/>
          <a:p>
            <a:r>
              <a:rPr lang="en-US" dirty="0">
                <a:solidFill>
                  <a:srgbClr val="FF0000"/>
                </a:solidFill>
              </a:rPr>
              <a:t>How do animals get the nutrients they need?</a:t>
            </a:r>
          </a:p>
        </p:txBody>
      </p:sp>
      <p:sp>
        <p:nvSpPr>
          <p:cNvPr id="3" name="Title 2"/>
          <p:cNvSpPr>
            <a:spLocks noGrp="1"/>
          </p:cNvSpPr>
          <p:nvPr>
            <p:ph type="title"/>
          </p:nvPr>
        </p:nvSpPr>
        <p:spPr/>
        <p:txBody>
          <a:bodyPr/>
          <a:lstStyle/>
          <a:p>
            <a:r>
              <a:rPr lang="en-US" dirty="0">
                <a:solidFill>
                  <a:srgbClr val="1C92BE"/>
                </a:solidFill>
              </a:rPr>
              <a:t>Focus Question</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4</a:t>
            </a:fld>
            <a:endParaRPr lang="en-US" dirty="0"/>
          </a:p>
        </p:txBody>
      </p:sp>
      <p:sp>
        <p:nvSpPr>
          <p:cNvPr id="15" name="Footer Placeholder 3">
            <a:extLst>
              <a:ext uri="{FF2B5EF4-FFF2-40B4-BE49-F238E27FC236}">
                <a16:creationId xmlns:a16="http://schemas.microsoft.com/office/drawing/2014/main" id="{370C2D41-6374-4CD9-B2E5-203B1A414D54}"/>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461412"/>
            <a:ext cx="762000" cy="788458"/>
          </a:xfrm>
          <a:prstGeom prst="rect">
            <a:avLst/>
          </a:prstGeom>
        </p:spPr>
      </p:pic>
    </p:spTree>
    <p:extLst>
      <p:ext uri="{BB962C8B-B14F-4D97-AF65-F5344CB8AC3E}">
        <p14:creationId xmlns:p14="http://schemas.microsoft.com/office/powerpoint/2010/main" val="303873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fontScale="77500" lnSpcReduction="20000"/>
          </a:bodyPr>
          <a:lstStyle/>
          <a:p>
            <a:pPr marL="0" indent="0">
              <a:buNone/>
            </a:pPr>
            <a:r>
              <a:rPr lang="en-US" dirty="0"/>
              <a:t>Butterfly larvae are alive. They are not dormant. They are an immature stage in the butterfly's life cycle.</a:t>
            </a:r>
          </a:p>
          <a:p>
            <a:pPr marL="0" indent="0">
              <a:buNone/>
            </a:pPr>
            <a:endParaRPr lang="en-US" dirty="0"/>
          </a:p>
          <a:p>
            <a:pPr marL="0" indent="0">
              <a:buNone/>
            </a:pPr>
            <a:r>
              <a:rPr lang="en-US" dirty="0"/>
              <a:t>Over the next week or two, your job will be to observe these animals, to determine what functions they engage in, and to gather data concerning how they acquire and get nutrients to their millions of cells.</a:t>
            </a:r>
          </a:p>
          <a:p>
            <a:pPr marL="0" indent="0">
              <a:buNone/>
            </a:pPr>
            <a:endParaRPr lang="en-US" dirty="0"/>
          </a:p>
          <a:p>
            <a:pPr marL="0" indent="0">
              <a:buNone/>
            </a:pPr>
            <a:r>
              <a:rPr lang="en-US" dirty="0"/>
              <a:t>When it is your turn to observe, look for what the larvae are doing, and look for evidence of other activities that you are not able to observe directly.</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Butterfly Larvae</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5</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Steps 3–4</a:t>
            </a:r>
          </a:p>
        </p:txBody>
      </p:sp>
    </p:spTree>
    <p:extLst>
      <p:ext uri="{BB962C8B-B14F-4D97-AF65-F5344CB8AC3E}">
        <p14:creationId xmlns:p14="http://schemas.microsoft.com/office/powerpoint/2010/main" val="308318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6</a:t>
            </a:fld>
            <a:endParaRPr lang="en-US" dirty="0"/>
          </a:p>
        </p:txBody>
      </p:sp>
      <p:sp>
        <p:nvSpPr>
          <p:cNvPr id="10" name="Footer Placeholder 3">
            <a:extLst>
              <a:ext uri="{FF2B5EF4-FFF2-40B4-BE49-F238E27FC236}">
                <a16:creationId xmlns:a16="http://schemas.microsoft.com/office/drawing/2014/main" id="{7D0C926A-AF0A-4BFD-B17C-3B0048E80D9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Steps 5–7</a:t>
            </a:r>
          </a:p>
        </p:txBody>
      </p:sp>
      <p:pic>
        <p:nvPicPr>
          <p:cNvPr id="7" name="Picture 6">
            <a:extLst>
              <a:ext uri="{FF2B5EF4-FFF2-40B4-BE49-F238E27FC236}">
                <a16:creationId xmlns:a16="http://schemas.microsoft.com/office/drawing/2014/main" id="{6CE8078F-87E1-134C-8340-343BBBBADA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4200" y="1410573"/>
            <a:ext cx="3557925" cy="4664075"/>
          </a:xfrm>
          <a:prstGeom prst="rect">
            <a:avLst/>
          </a:prstGeom>
          <a:ln>
            <a:solidFill>
              <a:schemeClr val="accent1"/>
            </a:solidFill>
          </a:ln>
        </p:spPr>
      </p:pic>
    </p:spTree>
    <p:extLst>
      <p:ext uri="{BB962C8B-B14F-4D97-AF65-F5344CB8AC3E}">
        <p14:creationId xmlns:p14="http://schemas.microsoft.com/office/powerpoint/2010/main" val="306340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Food Chains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7</a:t>
            </a:fld>
            <a:endParaRPr lang="en-US" dirty="0"/>
          </a:p>
        </p:txBody>
      </p:sp>
      <p:sp>
        <p:nvSpPr>
          <p:cNvPr id="10" name="Footer Placeholder 3">
            <a:extLst>
              <a:ext uri="{FF2B5EF4-FFF2-40B4-BE49-F238E27FC236}">
                <a16:creationId xmlns:a16="http://schemas.microsoft.com/office/drawing/2014/main" id="{7D0C926A-AF0A-4BFD-B17C-3B0048E80D9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8</a:t>
            </a:r>
          </a:p>
        </p:txBody>
      </p:sp>
      <p:pic>
        <p:nvPicPr>
          <p:cNvPr id="5" name="Picture 4">
            <a:extLst>
              <a:ext uri="{FF2B5EF4-FFF2-40B4-BE49-F238E27FC236}">
                <a16:creationId xmlns:a16="http://schemas.microsoft.com/office/drawing/2014/main" id="{D72E7905-47C4-BF41-99C1-5C967A1B5E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609725"/>
            <a:ext cx="5768002" cy="4356100"/>
          </a:xfrm>
          <a:prstGeom prst="rect">
            <a:avLst/>
          </a:prstGeom>
        </p:spPr>
      </p:pic>
    </p:spTree>
    <p:extLst>
      <p:ext uri="{BB962C8B-B14F-4D97-AF65-F5344CB8AC3E}">
        <p14:creationId xmlns:p14="http://schemas.microsoft.com/office/powerpoint/2010/main" val="127896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C92BE"/>
                </a:solidFill>
              </a:rPr>
              <a:t>Reading in Science Resources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8</a:t>
            </a:fld>
            <a:endParaRPr lang="en-US" dirty="0"/>
          </a:p>
        </p:txBody>
      </p:sp>
      <p:sp>
        <p:nvSpPr>
          <p:cNvPr id="10" name="Footer Placeholder 3">
            <a:extLst>
              <a:ext uri="{FF2B5EF4-FFF2-40B4-BE49-F238E27FC236}">
                <a16:creationId xmlns:a16="http://schemas.microsoft.com/office/drawing/2014/main" id="{7D0C926A-AF0A-4BFD-B17C-3B0048E80D9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Steps 9–10</a:t>
            </a:r>
          </a:p>
        </p:txBody>
      </p:sp>
      <p:pic>
        <p:nvPicPr>
          <p:cNvPr id="4" name="Picture 3">
            <a:extLst>
              <a:ext uri="{FF2B5EF4-FFF2-40B4-BE49-F238E27FC236}">
                <a16:creationId xmlns:a16="http://schemas.microsoft.com/office/drawing/2014/main" id="{3D3E4045-EA09-8C42-8955-F54B090276D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48000" y="1370019"/>
            <a:ext cx="3728357" cy="4745182"/>
          </a:xfrm>
          <a:prstGeom prst="rect">
            <a:avLst/>
          </a:prstGeom>
          <a:ln>
            <a:solidFill>
              <a:schemeClr val="accent1"/>
            </a:solidFill>
          </a:ln>
        </p:spPr>
      </p:pic>
    </p:spTree>
    <p:extLst>
      <p:ext uri="{BB962C8B-B14F-4D97-AF65-F5344CB8AC3E}">
        <p14:creationId xmlns:p14="http://schemas.microsoft.com/office/powerpoint/2010/main" val="3220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229590"/>
            <a:ext cx="7315200" cy="5247409"/>
          </a:xfrm>
        </p:spPr>
        <p:txBody>
          <a:bodyPr>
            <a:normAutofit/>
          </a:bodyPr>
          <a:lstStyle/>
          <a:p>
            <a:pPr marL="0" indent="0">
              <a:buNone/>
            </a:pPr>
            <a:r>
              <a:rPr lang="en-US" dirty="0"/>
              <a:t>Watch and listen for information about the human digestive system.</a:t>
            </a:r>
            <a:br>
              <a:rPr lang="en-US" dirty="0"/>
            </a:br>
            <a:endParaRPr lang="en-US" dirty="0"/>
          </a:p>
        </p:txBody>
      </p:sp>
      <p:sp>
        <p:nvSpPr>
          <p:cNvPr id="3" name="Title 2"/>
          <p:cNvSpPr>
            <a:spLocks noGrp="1"/>
          </p:cNvSpPr>
          <p:nvPr>
            <p:ph type="title"/>
          </p:nvPr>
        </p:nvSpPr>
        <p:spPr/>
        <p:txBody>
          <a:bodyPr/>
          <a:lstStyle/>
          <a:p>
            <a:r>
              <a:rPr lang="en-US" dirty="0">
                <a:solidFill>
                  <a:srgbClr val="1C92BE"/>
                </a:solidFill>
              </a:rPr>
              <a:t>Digestive and Excretory Systems</a:t>
            </a:r>
          </a:p>
        </p:txBody>
      </p:sp>
      <p:sp>
        <p:nvSpPr>
          <p:cNvPr id="6" name="Slide Number Placeholder 5"/>
          <p:cNvSpPr>
            <a:spLocks noGrp="1"/>
          </p:cNvSpPr>
          <p:nvPr>
            <p:ph type="sldNum" sz="quarter" idx="12"/>
          </p:nvPr>
        </p:nvSpPr>
        <p:spPr/>
        <p:txBody>
          <a:bodyPr/>
          <a:lstStyle/>
          <a:p>
            <a:r>
              <a:rPr lang="en-US" dirty="0"/>
              <a:t>Slide </a:t>
            </a:r>
            <a:fld id="{4B0123F8-ABA5-45C1-94B7-D06F9E858098}" type="slidenum">
              <a:rPr lang="en-US" smtClean="0"/>
              <a:pPr/>
              <a:t>9</a:t>
            </a:fld>
            <a:endParaRPr lang="en-US" dirty="0"/>
          </a:p>
        </p:txBody>
      </p:sp>
      <p:sp>
        <p:nvSpPr>
          <p:cNvPr id="10" name="Footer Placeholder 3">
            <a:extLst>
              <a:ext uri="{FF2B5EF4-FFF2-40B4-BE49-F238E27FC236}">
                <a16:creationId xmlns:a16="http://schemas.microsoft.com/office/drawing/2014/main" id="{297E6B09-7A44-4FD5-9DE4-C746A595072B}"/>
              </a:ext>
            </a:extLst>
          </p:cNvPr>
          <p:cNvSpPr>
            <a:spLocks noGrp="1"/>
          </p:cNvSpPr>
          <p:nvPr>
            <p:ph type="ftr" sz="quarter" idx="13"/>
          </p:nvPr>
        </p:nvSpPr>
        <p:spPr>
          <a:xfrm>
            <a:off x="914400" y="6266021"/>
            <a:ext cx="4114800" cy="276237"/>
          </a:xfrm>
        </p:spPr>
        <p:txBody>
          <a:bodyPr/>
          <a:lstStyle/>
          <a:p>
            <a:r>
              <a:rPr lang="en-US" dirty="0"/>
              <a:t>Living Systems, 2.3: Animal Nutrition</a:t>
            </a:r>
          </a:p>
          <a:p>
            <a:r>
              <a:rPr lang="en-US" dirty="0"/>
              <a:t>Step 11</a:t>
            </a:r>
          </a:p>
        </p:txBody>
      </p:sp>
      <p:pic>
        <p:nvPicPr>
          <p:cNvPr id="5" name="Picture 4">
            <a:extLst>
              <a:ext uri="{FF2B5EF4-FFF2-40B4-BE49-F238E27FC236}">
                <a16:creationId xmlns:a16="http://schemas.microsoft.com/office/drawing/2014/main" id="{27C1FB8B-10DC-0D4A-B9BE-E9795D4AEF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7200" y="2667000"/>
            <a:ext cx="4064000" cy="3060700"/>
          </a:xfrm>
          <a:prstGeom prst="rect">
            <a:avLst/>
          </a:prstGeom>
        </p:spPr>
      </p:pic>
    </p:spTree>
    <p:extLst>
      <p:ext uri="{BB962C8B-B14F-4D97-AF65-F5344CB8AC3E}">
        <p14:creationId xmlns:p14="http://schemas.microsoft.com/office/powerpoint/2010/main" val="163733907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2837</TotalTime>
  <Words>927</Words>
  <Application>Microsoft Macintosh PowerPoint</Application>
  <PresentationFormat>On-screen Show (4:3)</PresentationFormat>
  <Paragraphs>175</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Bembo Std ExtraBold</vt:lpstr>
      <vt:lpstr>Bembo Std Semibold</vt:lpstr>
      <vt:lpstr>Calibri</vt:lpstr>
      <vt:lpstr>Myriad Pro SemiCond</vt:lpstr>
      <vt:lpstr>Times New Roman</vt:lpstr>
      <vt:lpstr>2_Office Theme</vt:lpstr>
      <vt:lpstr>3_Office Theme</vt:lpstr>
      <vt:lpstr>PowerPoint Presentation</vt:lpstr>
      <vt:lpstr>Yeast Review</vt:lpstr>
      <vt:lpstr>Yeast Review</vt:lpstr>
      <vt:lpstr>Focus Question</vt:lpstr>
      <vt:lpstr>Butterfly Larvae</vt:lpstr>
      <vt:lpstr>Reading in Science Resources</vt:lpstr>
      <vt:lpstr>Food Chains</vt:lpstr>
      <vt:lpstr>Reading in Science Resources</vt:lpstr>
      <vt:lpstr>Digestive and Excretory Systems</vt:lpstr>
      <vt:lpstr>Digestive and Excretory Systems</vt:lpstr>
      <vt:lpstr>Digestive and Excretory Systems</vt:lpstr>
      <vt:lpstr>Vocabulary Review</vt:lpstr>
      <vt:lpstr>Sense-Making Discussion</vt:lpstr>
      <vt:lpstr>Review</vt:lpstr>
      <vt:lpstr>Focus Question</vt:lpstr>
      <vt:lpstr>Response Sheet</vt:lpstr>
      <vt:lpstr>Butterfly Pupae</vt:lpstr>
      <vt:lpstr>Adult Butterflies</vt:lpstr>
      <vt:lpstr>Adult Butterflies</vt:lpstr>
      <vt:lpstr>Summary</vt:lpstr>
      <vt:lpstr>Wrap-Up</vt:lpstr>
      <vt:lpstr>Investigation Guiding Question</vt:lpstr>
      <vt:lpstr>All rights reserved. Copyright The Regents of the University of California.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Maineri</dc:creator>
  <cp:lastModifiedBy>Lisa Beasley</cp:lastModifiedBy>
  <cp:revision>475</cp:revision>
  <cp:lastPrinted>2016-01-07T14:06:17Z</cp:lastPrinted>
  <dcterms:created xsi:type="dcterms:W3CDTF">2015-05-13T16:02:12Z</dcterms:created>
  <dcterms:modified xsi:type="dcterms:W3CDTF">2019-03-31T18:39:47Z</dcterms:modified>
</cp:coreProperties>
</file>