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29"/>
  </p:notesMasterIdLst>
  <p:sldIdLst>
    <p:sldId id="366" r:id="rId3"/>
    <p:sldId id="266" r:id="rId4"/>
    <p:sldId id="393" r:id="rId5"/>
    <p:sldId id="601" r:id="rId6"/>
    <p:sldId id="519" r:id="rId7"/>
    <p:sldId id="583" r:id="rId8"/>
    <p:sldId id="586" r:id="rId9"/>
    <p:sldId id="584" r:id="rId10"/>
    <p:sldId id="587" r:id="rId11"/>
    <p:sldId id="585" r:id="rId12"/>
    <p:sldId id="588" r:id="rId13"/>
    <p:sldId id="589" r:id="rId14"/>
    <p:sldId id="590" r:id="rId15"/>
    <p:sldId id="591" r:id="rId16"/>
    <p:sldId id="344" r:id="rId17"/>
    <p:sldId id="592" r:id="rId18"/>
    <p:sldId id="600" r:id="rId19"/>
    <p:sldId id="593" r:id="rId20"/>
    <p:sldId id="594" r:id="rId21"/>
    <p:sldId id="595" r:id="rId22"/>
    <p:sldId id="572" r:id="rId23"/>
    <p:sldId id="510" r:id="rId24"/>
    <p:sldId id="596" r:id="rId25"/>
    <p:sldId id="597" r:id="rId26"/>
    <p:sldId id="598" r:id="rId27"/>
    <p:sldId id="5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0F0"/>
    <a:srgbClr val="1C92BE"/>
    <a:srgbClr val="62B5D5"/>
    <a:srgbClr val="0182A7"/>
    <a:srgbClr val="21A5AD"/>
    <a:srgbClr val="009999"/>
    <a:srgbClr val="0099CC"/>
    <a:srgbClr val="2D9596"/>
    <a:srgbClr val="2D959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81183" autoAdjust="0"/>
  </p:normalViewPr>
  <p:slideViewPr>
    <p:cSldViewPr>
      <p:cViewPr varScale="1">
        <p:scale>
          <a:sx n="48" d="100"/>
          <a:sy n="48" d="100"/>
        </p:scale>
        <p:origin x="148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0F4F0-0344-4D72-A32E-A880C395CC7C}" type="datetimeFigureOut">
              <a:rPr lang="en-US" smtClean="0"/>
              <a:t>2/22/19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D555D-4138-451D-9508-0A0EF9D4A6AD}" type="slidenum">
              <a:rPr lang="en-US" smtClean="0"/>
              <a:t>‹#›</a:t>
            </a:fld>
            <a:endParaRPr lang="en-US" dirty="0"/>
          </a:p>
        </p:txBody>
      </p:sp>
    </p:spTree>
    <p:extLst>
      <p:ext uri="{BB962C8B-B14F-4D97-AF65-F5344CB8AC3E}">
        <p14:creationId xmlns:p14="http://schemas.microsoft.com/office/powerpoint/2010/main" val="131138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a:t>
            </a:fld>
            <a:endParaRPr lang="en-US" dirty="0"/>
          </a:p>
        </p:txBody>
      </p:sp>
    </p:spTree>
    <p:extLst>
      <p:ext uri="{BB962C8B-B14F-4D97-AF65-F5344CB8AC3E}">
        <p14:creationId xmlns:p14="http://schemas.microsoft.com/office/powerpoint/2010/main" val="163269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11</a:t>
            </a:fld>
            <a:endParaRPr lang="en-US" dirty="0"/>
          </a:p>
        </p:txBody>
      </p:sp>
    </p:spTree>
    <p:extLst>
      <p:ext uri="{BB962C8B-B14F-4D97-AF65-F5344CB8AC3E}">
        <p14:creationId xmlns:p14="http://schemas.microsoft.com/office/powerpoint/2010/main" val="410278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12</a:t>
            </a:fld>
            <a:endParaRPr lang="en-US" dirty="0"/>
          </a:p>
        </p:txBody>
      </p:sp>
    </p:spTree>
    <p:extLst>
      <p:ext uri="{BB962C8B-B14F-4D97-AF65-F5344CB8AC3E}">
        <p14:creationId xmlns:p14="http://schemas.microsoft.com/office/powerpoint/2010/main" val="403305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13</a:t>
            </a:fld>
            <a:endParaRPr lang="en-US" dirty="0"/>
          </a:p>
        </p:txBody>
      </p:sp>
    </p:spTree>
    <p:extLst>
      <p:ext uri="{BB962C8B-B14F-4D97-AF65-F5344CB8AC3E}">
        <p14:creationId xmlns:p14="http://schemas.microsoft.com/office/powerpoint/2010/main" val="349230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14</a:t>
            </a:fld>
            <a:endParaRPr lang="en-US" dirty="0"/>
          </a:p>
        </p:txBody>
      </p:sp>
    </p:spTree>
    <p:extLst>
      <p:ext uri="{BB962C8B-B14F-4D97-AF65-F5344CB8AC3E}">
        <p14:creationId xmlns:p14="http://schemas.microsoft.com/office/powerpoint/2010/main" val="245817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15</a:t>
            </a:fld>
            <a:endParaRPr lang="en-US" dirty="0"/>
          </a:p>
        </p:txBody>
      </p:sp>
    </p:spTree>
    <p:extLst>
      <p:ext uri="{BB962C8B-B14F-4D97-AF65-F5344CB8AC3E}">
        <p14:creationId xmlns:p14="http://schemas.microsoft.com/office/powerpoint/2010/main" val="33506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16</a:t>
            </a:fld>
            <a:endParaRPr lang="en-US" dirty="0"/>
          </a:p>
        </p:txBody>
      </p:sp>
    </p:spTree>
    <p:extLst>
      <p:ext uri="{BB962C8B-B14F-4D97-AF65-F5344CB8AC3E}">
        <p14:creationId xmlns:p14="http://schemas.microsoft.com/office/powerpoint/2010/main" val="61431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17</a:t>
            </a:fld>
            <a:endParaRPr lang="en-US" dirty="0"/>
          </a:p>
        </p:txBody>
      </p:sp>
    </p:spTree>
    <p:extLst>
      <p:ext uri="{BB962C8B-B14F-4D97-AF65-F5344CB8AC3E}">
        <p14:creationId xmlns:p14="http://schemas.microsoft.com/office/powerpoint/2010/main" val="274200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18</a:t>
            </a:fld>
            <a:endParaRPr lang="en-US" dirty="0"/>
          </a:p>
        </p:txBody>
      </p:sp>
    </p:spTree>
    <p:extLst>
      <p:ext uri="{BB962C8B-B14F-4D97-AF65-F5344CB8AC3E}">
        <p14:creationId xmlns:p14="http://schemas.microsoft.com/office/powerpoint/2010/main" val="140339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19</a:t>
            </a:fld>
            <a:endParaRPr lang="en-US" dirty="0"/>
          </a:p>
        </p:txBody>
      </p:sp>
    </p:spTree>
    <p:extLst>
      <p:ext uri="{BB962C8B-B14F-4D97-AF65-F5344CB8AC3E}">
        <p14:creationId xmlns:p14="http://schemas.microsoft.com/office/powerpoint/2010/main" val="170756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20</a:t>
            </a:fld>
            <a:endParaRPr lang="en-US" dirty="0"/>
          </a:p>
        </p:txBody>
      </p:sp>
    </p:spTree>
    <p:extLst>
      <p:ext uri="{BB962C8B-B14F-4D97-AF65-F5344CB8AC3E}">
        <p14:creationId xmlns:p14="http://schemas.microsoft.com/office/powerpoint/2010/main" val="347864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3</a:t>
            </a:fld>
            <a:endParaRPr lang="en-US" dirty="0"/>
          </a:p>
        </p:txBody>
      </p:sp>
    </p:spTree>
    <p:extLst>
      <p:ext uri="{BB962C8B-B14F-4D97-AF65-F5344CB8AC3E}">
        <p14:creationId xmlns:p14="http://schemas.microsoft.com/office/powerpoint/2010/main" val="387953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21</a:t>
            </a:fld>
            <a:endParaRPr lang="en-US" dirty="0"/>
          </a:p>
        </p:txBody>
      </p:sp>
    </p:spTree>
    <p:extLst>
      <p:ext uri="{BB962C8B-B14F-4D97-AF65-F5344CB8AC3E}">
        <p14:creationId xmlns:p14="http://schemas.microsoft.com/office/powerpoint/2010/main" val="297133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22</a:t>
            </a:fld>
            <a:endParaRPr lang="en-US" dirty="0"/>
          </a:p>
        </p:txBody>
      </p:sp>
    </p:spTree>
    <p:extLst>
      <p:ext uri="{BB962C8B-B14F-4D97-AF65-F5344CB8AC3E}">
        <p14:creationId xmlns:p14="http://schemas.microsoft.com/office/powerpoint/2010/main" val="615600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23</a:t>
            </a:fld>
            <a:endParaRPr lang="en-US" dirty="0"/>
          </a:p>
        </p:txBody>
      </p:sp>
    </p:spTree>
    <p:extLst>
      <p:ext uri="{BB962C8B-B14F-4D97-AF65-F5344CB8AC3E}">
        <p14:creationId xmlns:p14="http://schemas.microsoft.com/office/powerpoint/2010/main" val="335277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24</a:t>
            </a:fld>
            <a:endParaRPr lang="en-US" dirty="0"/>
          </a:p>
        </p:txBody>
      </p:sp>
    </p:spTree>
    <p:extLst>
      <p:ext uri="{BB962C8B-B14F-4D97-AF65-F5344CB8AC3E}">
        <p14:creationId xmlns:p14="http://schemas.microsoft.com/office/powerpoint/2010/main" val="317552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25</a:t>
            </a:fld>
            <a:endParaRPr lang="en-US" dirty="0"/>
          </a:p>
        </p:txBody>
      </p:sp>
    </p:spTree>
    <p:extLst>
      <p:ext uri="{BB962C8B-B14F-4D97-AF65-F5344CB8AC3E}">
        <p14:creationId xmlns:p14="http://schemas.microsoft.com/office/powerpoint/2010/main" val="1530625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7872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4</a:t>
            </a:fld>
            <a:endParaRPr lang="en-US" dirty="0"/>
          </a:p>
        </p:txBody>
      </p:sp>
    </p:spTree>
    <p:extLst>
      <p:ext uri="{BB962C8B-B14F-4D97-AF65-F5344CB8AC3E}">
        <p14:creationId xmlns:p14="http://schemas.microsoft.com/office/powerpoint/2010/main" val="244848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5</a:t>
            </a:fld>
            <a:endParaRPr lang="en-US" dirty="0"/>
          </a:p>
        </p:txBody>
      </p:sp>
    </p:spTree>
    <p:extLst>
      <p:ext uri="{BB962C8B-B14F-4D97-AF65-F5344CB8AC3E}">
        <p14:creationId xmlns:p14="http://schemas.microsoft.com/office/powerpoint/2010/main" val="425154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6</a:t>
            </a:fld>
            <a:endParaRPr lang="en-US" dirty="0"/>
          </a:p>
        </p:txBody>
      </p:sp>
    </p:spTree>
    <p:extLst>
      <p:ext uri="{BB962C8B-B14F-4D97-AF65-F5344CB8AC3E}">
        <p14:creationId xmlns:p14="http://schemas.microsoft.com/office/powerpoint/2010/main" val="10536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7</a:t>
            </a:fld>
            <a:endParaRPr lang="en-US" dirty="0"/>
          </a:p>
        </p:txBody>
      </p:sp>
    </p:spTree>
    <p:extLst>
      <p:ext uri="{BB962C8B-B14F-4D97-AF65-F5344CB8AC3E}">
        <p14:creationId xmlns:p14="http://schemas.microsoft.com/office/powerpoint/2010/main" val="133513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8</a:t>
            </a:fld>
            <a:endParaRPr lang="en-US" dirty="0"/>
          </a:p>
        </p:txBody>
      </p:sp>
    </p:spTree>
    <p:extLst>
      <p:ext uri="{BB962C8B-B14F-4D97-AF65-F5344CB8AC3E}">
        <p14:creationId xmlns:p14="http://schemas.microsoft.com/office/powerpoint/2010/main" val="387813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9</a:t>
            </a:fld>
            <a:endParaRPr lang="en-US" dirty="0"/>
          </a:p>
        </p:txBody>
      </p:sp>
    </p:spTree>
    <p:extLst>
      <p:ext uri="{BB962C8B-B14F-4D97-AF65-F5344CB8AC3E}">
        <p14:creationId xmlns:p14="http://schemas.microsoft.com/office/powerpoint/2010/main" val="243082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10</a:t>
            </a:fld>
            <a:endParaRPr lang="en-US" dirty="0"/>
          </a:p>
        </p:txBody>
      </p:sp>
    </p:spTree>
    <p:extLst>
      <p:ext uri="{BB962C8B-B14F-4D97-AF65-F5344CB8AC3E}">
        <p14:creationId xmlns:p14="http://schemas.microsoft.com/office/powerpoint/2010/main" val="257870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t>Earth and Sun, 1.1: Shadow Shifting</a:t>
            </a:r>
            <a:endParaRPr lang="en-US" dirty="0"/>
          </a:p>
        </p:txBody>
      </p:sp>
      <p:sp>
        <p:nvSpPr>
          <p:cNvPr id="2" name="TextBox 1">
            <a:extLst>
              <a:ext uri="{FF2B5EF4-FFF2-40B4-BE49-F238E27FC236}">
                <a16:creationId xmlns:a16="http://schemas.microsoft.com/office/drawing/2014/main" id="{80A4135B-FB40-4CA7-9B87-6B19BE9E4051}"/>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411421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solidFill>
                  <a:prstClr val="black"/>
                </a:solidFill>
              </a:rPr>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solidFill>
                  <a:prstClr val="black"/>
                </a:solidFill>
              </a:rPr>
              <a:t>Earth and Sun, 1.1: Shadow Shifting</a:t>
            </a:r>
            <a:endParaRPr lang="en-US" dirty="0">
              <a:solidFill>
                <a:prstClr val="black"/>
              </a:solidFill>
            </a:endParaRPr>
          </a:p>
        </p:txBody>
      </p:sp>
    </p:spTree>
    <p:extLst>
      <p:ext uri="{BB962C8B-B14F-4D97-AF65-F5344CB8AC3E}">
        <p14:creationId xmlns:p14="http://schemas.microsoft.com/office/powerpoint/2010/main" val="4196554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43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solidFill>
                  <a:srgbClr val="1C92BE"/>
                </a:solidFill>
              </a:rPr>
              <a:t>Focus question</a:t>
            </a:r>
            <a:endParaRPr lang="en-US" dirty="0"/>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000" i="1">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000" i="1">
                <a:solidFill>
                  <a:schemeClr val="tx1"/>
                </a:solidFill>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Earth and Sun, 1.1: Shadow Shifting</a:t>
            </a:r>
          </a:p>
        </p:txBody>
      </p:sp>
      <p:sp>
        <p:nvSpPr>
          <p:cNvPr id="8" name="TextBox 7">
            <a:extLst>
              <a:ext uri="{FF2B5EF4-FFF2-40B4-BE49-F238E27FC236}">
                <a16:creationId xmlns:a16="http://schemas.microsoft.com/office/drawing/2014/main" id="{D3D41EFA-2028-40E1-8D97-2C1C8FDDE408}"/>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149278801"/>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200" i="1">
                <a:solidFill>
                  <a:schemeClr val="tx1"/>
                </a:solidFill>
                <a:latin typeface="Myriad Pro SemiCond"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solidFill>
                <a:latin typeface="Myriad Pro SemiCond" pitchFamily="34"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Earth and Sun, 1.1: Shadow Shifting</a:t>
            </a:r>
          </a:p>
        </p:txBody>
      </p:sp>
      <p:sp>
        <p:nvSpPr>
          <p:cNvPr id="8" name="TextBox 7">
            <a:extLst>
              <a:ext uri="{FF2B5EF4-FFF2-40B4-BE49-F238E27FC236}">
                <a16:creationId xmlns:a16="http://schemas.microsoft.com/office/drawing/2014/main" id="{8E9DE9F5-7715-48BC-9358-B569B89D62BB}"/>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473498478"/>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D3A9FD1-DAF1-3346-9343-D4E8D41FD5D3}"/>
              </a:ext>
            </a:extLst>
          </p:cNvPr>
          <p:cNvSpPr>
            <a:spLocks noGrp="1"/>
          </p:cNvSpPr>
          <p:nvPr>
            <p:ph idx="1"/>
          </p:nvPr>
        </p:nvSpPr>
        <p:spPr/>
        <p:txBody>
          <a:bodyPr>
            <a:normAutofit fontScale="77500" lnSpcReduction="20000"/>
          </a:bodyPr>
          <a:lstStyle/>
          <a:p>
            <a:r>
              <a:rPr lang="en-US" dirty="0"/>
              <a:t>These slides are visual aides and are designed to facilitate FOSS investigations in the classroom.  They are not intended to replace the FOSS </a:t>
            </a:r>
            <a:r>
              <a:rPr lang="en-US" i="1" dirty="0"/>
              <a:t>Investigations Guide. </a:t>
            </a:r>
          </a:p>
          <a:p>
            <a:endParaRPr lang="en-US" i="1" dirty="0"/>
          </a:p>
          <a:p>
            <a:r>
              <a:rPr lang="en-US" dirty="0"/>
              <a:t>These teaching slides and </a:t>
            </a:r>
            <a:r>
              <a:rPr lang="en-US" i="1" dirty="0"/>
              <a:t>Guiding the Investigation</a:t>
            </a:r>
            <a:r>
              <a:rPr lang="en-US" dirty="0"/>
              <a:t> should be </a:t>
            </a:r>
            <a:r>
              <a:rPr lang="en-US"/>
              <a:t>used together.</a:t>
            </a:r>
            <a:endParaRPr lang="en-US" dirty="0"/>
          </a:p>
          <a:p>
            <a:endParaRPr lang="en-US" dirty="0"/>
          </a:p>
          <a:p>
            <a:r>
              <a:rPr lang="en-US" dirty="0"/>
              <a:t>These slides can be customized to include additional questions, directions, or animations.</a:t>
            </a:r>
            <a:br>
              <a:rPr lang="en-US" dirty="0"/>
            </a:br>
            <a:endParaRPr lang="en-US" dirty="0"/>
          </a:p>
        </p:txBody>
      </p:sp>
      <p:sp>
        <p:nvSpPr>
          <p:cNvPr id="6" name="Title 5">
            <a:extLst>
              <a:ext uri="{FF2B5EF4-FFF2-40B4-BE49-F238E27FC236}">
                <a16:creationId xmlns:a16="http://schemas.microsoft.com/office/drawing/2014/main" id="{EF19311E-E90A-CB4D-BD67-9CB7E40D4ED3}"/>
              </a:ext>
            </a:extLst>
          </p:cNvPr>
          <p:cNvSpPr>
            <a:spLocks noGrp="1"/>
          </p:cNvSpPr>
          <p:nvPr>
            <p:ph type="title"/>
          </p:nvPr>
        </p:nvSpPr>
        <p:spPr/>
        <p:txBody>
          <a:bodyPr/>
          <a:lstStyle/>
          <a:p>
            <a:r>
              <a:rPr lang="en-US" dirty="0"/>
              <a:t>Using these slides</a:t>
            </a:r>
          </a:p>
        </p:txBody>
      </p:sp>
      <p:sp>
        <p:nvSpPr>
          <p:cNvPr id="4" name="Slide Number Placeholder 3">
            <a:extLst>
              <a:ext uri="{FF2B5EF4-FFF2-40B4-BE49-F238E27FC236}">
                <a16:creationId xmlns:a16="http://schemas.microsoft.com/office/drawing/2014/main" id="{BEFB76D8-8C40-5C4E-87B5-7DBFE70FE799}"/>
              </a:ext>
            </a:extLst>
          </p:cNvPr>
          <p:cNvSpPr>
            <a:spLocks noGrp="1"/>
          </p:cNvSpPr>
          <p:nvPr>
            <p:ph type="sldNum" sz="quarter" idx="12"/>
          </p:nvPr>
        </p:nvSpPr>
        <p:spPr/>
        <p:txBody>
          <a:bodyPr/>
          <a:lstStyle/>
          <a:p>
            <a:r>
              <a:rPr lang="en-US"/>
              <a:t>Slide </a:t>
            </a:r>
            <a:fld id="{4B0123F8-ABA5-45C1-94B7-D06F9E858098}" type="slidenum">
              <a:rPr lang="en-US" smtClean="0"/>
              <a:pPr/>
              <a:t>1</a:t>
            </a:fld>
            <a:endParaRPr lang="en-US" dirty="0"/>
          </a:p>
        </p:txBody>
      </p:sp>
    </p:spTree>
    <p:extLst>
      <p:ext uri="{BB962C8B-B14F-4D97-AF65-F5344CB8AC3E}">
        <p14:creationId xmlns:p14="http://schemas.microsoft.com/office/powerpoint/2010/main" val="249553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74066"/>
            <a:ext cx="7315200" cy="5247409"/>
          </a:xfrm>
        </p:spPr>
        <p:txBody>
          <a:bodyPr>
            <a:normAutofit/>
          </a:bodyPr>
          <a:lstStyle/>
          <a:p>
            <a:pPr marL="0" indent="0">
              <a:buNone/>
            </a:pPr>
            <a:r>
              <a:rPr lang="en-US" dirty="0"/>
              <a:t>What in the cookie is food for the yeast? What are the two most abundant ingredients in the cookies?</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Cookie Ingredients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10</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12</a:t>
            </a:r>
          </a:p>
        </p:txBody>
      </p:sp>
    </p:spTree>
    <p:extLst>
      <p:ext uri="{BB962C8B-B14F-4D97-AF65-F5344CB8AC3E}">
        <p14:creationId xmlns:p14="http://schemas.microsoft.com/office/powerpoint/2010/main" val="166118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305358"/>
            <a:ext cx="7315200" cy="5247409"/>
          </a:xfrm>
        </p:spPr>
        <p:txBody>
          <a:bodyPr>
            <a:normAutofit fontScale="92500" lnSpcReduction="10000"/>
          </a:bodyPr>
          <a:lstStyle/>
          <a:p>
            <a:pPr marL="0" indent="0">
              <a:buNone/>
            </a:pPr>
            <a:r>
              <a:rPr lang="en-US" dirty="0"/>
              <a:t>Flour and sugar are the two most abundant ingredients in the cookie.</a:t>
            </a:r>
            <a:br>
              <a:rPr lang="en-US" dirty="0"/>
            </a:br>
            <a:endParaRPr lang="en-US" dirty="0"/>
          </a:p>
          <a:p>
            <a:pPr marL="0" indent="0">
              <a:buNone/>
            </a:pPr>
            <a:r>
              <a:rPr lang="en-US" dirty="0"/>
              <a:t>Can you think of a way to find out if flour or sugar is food for yeast? How could you use your bags that have yeast and water, but no food?</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Cookie Ingredients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11</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12</a:t>
            </a:r>
          </a:p>
        </p:txBody>
      </p:sp>
    </p:spTree>
    <p:extLst>
      <p:ext uri="{BB962C8B-B14F-4D97-AF65-F5344CB8AC3E}">
        <p14:creationId xmlns:p14="http://schemas.microsoft.com/office/powerpoint/2010/main" val="210792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33067"/>
            <a:ext cx="7315200" cy="5247409"/>
          </a:xfrm>
        </p:spPr>
        <p:txBody>
          <a:bodyPr>
            <a:normAutofit fontScale="92500" lnSpcReduction="20000"/>
          </a:bodyPr>
          <a:lstStyle/>
          <a:p>
            <a:pPr marL="0" indent="0">
              <a:buNone/>
            </a:pPr>
            <a:r>
              <a:rPr lang="en-US" dirty="0"/>
              <a:t>Half of the groups will test sugar, and the other half will test flour.</a:t>
            </a:r>
            <a:br>
              <a:rPr lang="en-US" dirty="0"/>
            </a:br>
            <a:endParaRPr lang="en-US" dirty="0"/>
          </a:p>
          <a:p>
            <a:pPr marL="0" indent="0">
              <a:buNone/>
            </a:pPr>
            <a:r>
              <a:rPr lang="en-US" dirty="0"/>
              <a:t>Start with your bag that just has water and yeast. </a:t>
            </a:r>
          </a:p>
          <a:p>
            <a:pPr marL="0" indent="0">
              <a:buNone/>
            </a:pPr>
            <a:endParaRPr lang="en-US" dirty="0"/>
          </a:p>
          <a:p>
            <a:pPr marL="0" indent="0">
              <a:buNone/>
            </a:pPr>
            <a:r>
              <a:rPr lang="en-US" dirty="0"/>
              <a:t>Make sure your water bath is between 40º and 50ºC.</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Flour and Sugar</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12</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13</a:t>
            </a:r>
          </a:p>
        </p:txBody>
      </p:sp>
    </p:spTree>
    <p:extLst>
      <p:ext uri="{BB962C8B-B14F-4D97-AF65-F5344CB8AC3E}">
        <p14:creationId xmlns:p14="http://schemas.microsoft.com/office/powerpoint/2010/main" val="206488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9036" y="1291503"/>
            <a:ext cx="7315200" cy="5247409"/>
          </a:xfrm>
        </p:spPr>
        <p:txBody>
          <a:bodyPr>
            <a:normAutofit fontScale="85000" lnSpcReduction="20000"/>
          </a:bodyPr>
          <a:lstStyle/>
          <a:p>
            <a:pPr marL="0" indent="0">
              <a:buNone/>
            </a:pPr>
            <a:r>
              <a:rPr lang="en-US" dirty="0"/>
              <a:t>The gas produced in the cookie bag by the yeast is </a:t>
            </a:r>
            <a:r>
              <a:rPr lang="en-US" b="1" dirty="0">
                <a:solidFill>
                  <a:srgbClr val="00B0F0"/>
                </a:solidFill>
              </a:rPr>
              <a:t>carbon dioxide</a:t>
            </a:r>
            <a:r>
              <a:rPr lang="en-US" dirty="0">
                <a:solidFill>
                  <a:srgbClr val="00B0F0"/>
                </a:solidFill>
              </a:rPr>
              <a:t> </a:t>
            </a:r>
            <a:r>
              <a:rPr lang="en-US" dirty="0"/>
              <a:t>(CO</a:t>
            </a:r>
            <a:r>
              <a:rPr lang="en-US" baseline="-25000" dirty="0"/>
              <a:t>2</a:t>
            </a:r>
            <a:r>
              <a:rPr lang="en-US" dirty="0"/>
              <a:t>), the same waste gas our cells produce when they are active. </a:t>
            </a:r>
          </a:p>
          <a:p>
            <a:pPr marL="0" indent="0">
              <a:buNone/>
            </a:pPr>
            <a:endParaRPr lang="en-US" dirty="0"/>
          </a:p>
          <a:p>
            <a:pPr marL="0" indent="0">
              <a:buNone/>
            </a:pPr>
            <a:r>
              <a:rPr lang="en-US" dirty="0"/>
              <a:t>When an organism uses nutrients for energy and produces waste products, the organism is metabolizing. The process is called </a:t>
            </a:r>
            <a:r>
              <a:rPr lang="en-US" b="1" dirty="0">
                <a:solidFill>
                  <a:srgbClr val="00B0F0"/>
                </a:solidFill>
              </a:rPr>
              <a:t>metabolism</a:t>
            </a:r>
            <a:r>
              <a:rPr lang="en-US" dirty="0"/>
              <a:t>.</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Metabolism</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13</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15</a:t>
            </a:r>
          </a:p>
        </p:txBody>
      </p:sp>
    </p:spTree>
    <p:extLst>
      <p:ext uri="{BB962C8B-B14F-4D97-AF65-F5344CB8AC3E}">
        <p14:creationId xmlns:p14="http://schemas.microsoft.com/office/powerpoint/2010/main" val="22769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83414"/>
            <a:ext cx="7620000" cy="5036431"/>
          </a:xfrm>
        </p:spPr>
        <p:txBody>
          <a:bodyPr>
            <a:normAutofit fontScale="62500" lnSpcReduction="20000"/>
          </a:bodyPr>
          <a:lstStyle/>
          <a:p>
            <a:pPr marL="0" indent="0">
              <a:buNone/>
            </a:pPr>
            <a:r>
              <a:rPr lang="en-US" dirty="0"/>
              <a:t>You can use the volume tube to measure the volume of carbon dioxide produced by the yeast.</a:t>
            </a:r>
          </a:p>
          <a:p>
            <a:pPr marL="0" indent="0">
              <a:buNone/>
            </a:pPr>
            <a:endParaRPr lang="en-US" dirty="0"/>
          </a:p>
          <a:p>
            <a:pPr marL="742950" indent="-742950">
              <a:buFont typeface="+mj-lt"/>
              <a:buAutoNum type="arabicPeriod"/>
            </a:pPr>
            <a:r>
              <a:rPr lang="en-US" dirty="0"/>
              <a:t>Put the bag in the cylinder.</a:t>
            </a:r>
          </a:p>
          <a:p>
            <a:pPr marL="742950" indent="-742950">
              <a:buFont typeface="+mj-lt"/>
              <a:buAutoNum type="arabicPeriod"/>
            </a:pPr>
            <a:r>
              <a:rPr lang="en-US" dirty="0"/>
              <a:t>Insert the piston on top of the bag and place the lid on the cylinder.</a:t>
            </a:r>
          </a:p>
          <a:p>
            <a:pPr marL="742950" indent="-742950">
              <a:buFont typeface="+mj-lt"/>
              <a:buAutoNum type="arabicPeriod"/>
            </a:pPr>
            <a:r>
              <a:rPr lang="en-US" dirty="0"/>
              <a:t>Press down on the stick with one finger. (Don't press too hard.)</a:t>
            </a:r>
          </a:p>
          <a:p>
            <a:pPr marL="742950" indent="-742950">
              <a:buFont typeface="+mj-lt"/>
              <a:buAutoNum type="arabicPeriod"/>
            </a:pPr>
            <a:r>
              <a:rPr lang="en-US" dirty="0"/>
              <a:t>Look at the point on the tube where the piston crosses the number line. Read the volume of carbon dioxide in the bag in milliliters.</a:t>
            </a:r>
          </a:p>
          <a:p>
            <a:pPr marL="742950" indent="-742950">
              <a:buFont typeface="+mj-lt"/>
              <a:buAutoNum type="arabicPeriod"/>
            </a:pPr>
            <a:r>
              <a:rPr lang="en-US" dirty="0"/>
              <a:t>Practice using the cookie bags (two groups will share one volume tube).</a:t>
            </a:r>
          </a:p>
          <a:p>
            <a:pPr marL="742950" indent="-742950">
              <a:buFont typeface="+mj-lt"/>
              <a:buAutoNum type="arabicPeriod"/>
            </a:pPr>
            <a:r>
              <a:rPr lang="en-US" dirty="0"/>
              <a:t>After the 10 minutes is up, measure the volume of gas produced in the flour and sugar bags.</a:t>
            </a:r>
          </a:p>
        </p:txBody>
      </p:sp>
      <p:sp>
        <p:nvSpPr>
          <p:cNvPr id="3" name="Title 2"/>
          <p:cNvSpPr>
            <a:spLocks noGrp="1"/>
          </p:cNvSpPr>
          <p:nvPr>
            <p:ph type="title"/>
          </p:nvPr>
        </p:nvSpPr>
        <p:spPr/>
        <p:txBody>
          <a:bodyPr/>
          <a:lstStyle/>
          <a:p>
            <a:r>
              <a:rPr lang="en-US" dirty="0">
                <a:solidFill>
                  <a:srgbClr val="1C92BE"/>
                </a:solidFill>
              </a:rPr>
              <a:t>The Volume Tube</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14</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16</a:t>
            </a:r>
          </a:p>
        </p:txBody>
      </p:sp>
    </p:spTree>
    <p:extLst>
      <p:ext uri="{BB962C8B-B14F-4D97-AF65-F5344CB8AC3E}">
        <p14:creationId xmlns:p14="http://schemas.microsoft.com/office/powerpoint/2010/main" val="226269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63021BC-89E7-4694-952E-C9A968860AA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62150" y="2516981"/>
            <a:ext cx="5600700" cy="2692400"/>
          </a:xfrm>
        </p:spPr>
      </p:pic>
      <p:sp>
        <p:nvSpPr>
          <p:cNvPr id="3" name="Title 2"/>
          <p:cNvSpPr>
            <a:spLocks noGrp="1"/>
          </p:cNvSpPr>
          <p:nvPr>
            <p:ph type="title"/>
          </p:nvPr>
        </p:nvSpPr>
        <p:spPr/>
        <p:txBody>
          <a:bodyPr/>
          <a:lstStyle/>
          <a:p>
            <a:r>
              <a:rPr lang="en-US" dirty="0">
                <a:solidFill>
                  <a:srgbClr val="1C92BE"/>
                </a:solidFill>
              </a:rPr>
              <a:t>Sense-Making Discussion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15</a:t>
            </a:fld>
            <a:endParaRPr lang="en-US" dirty="0"/>
          </a:p>
        </p:txBody>
      </p:sp>
      <p:sp>
        <p:nvSpPr>
          <p:cNvPr id="4" name="Footer Placeholder 3"/>
          <p:cNvSpPr>
            <a:spLocks noGrp="1"/>
          </p:cNvSpPr>
          <p:nvPr>
            <p:ph type="ftr" sz="quarter" idx="13"/>
          </p:nvPr>
        </p:nvSpPr>
        <p:spPr>
          <a:xfrm>
            <a:off x="914400" y="6266021"/>
            <a:ext cx="3962400" cy="276237"/>
          </a:xfrm>
        </p:spPr>
        <p:txBody>
          <a:bodyPr/>
          <a:lstStyle/>
          <a:p>
            <a:r>
              <a:rPr lang="en-US" dirty="0"/>
              <a:t>Living Systems, 2.1: Yeast Nutrition</a:t>
            </a:r>
          </a:p>
          <a:p>
            <a:r>
              <a:rPr lang="en-US" dirty="0"/>
              <a:t>Step 19</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1295400"/>
            <a:ext cx="749300" cy="749300"/>
          </a:xfrm>
          <a:prstGeom prst="rect">
            <a:avLst/>
          </a:prstGeom>
        </p:spPr>
      </p:pic>
    </p:spTree>
    <p:extLst>
      <p:ext uri="{BB962C8B-B14F-4D97-AF65-F5344CB8AC3E}">
        <p14:creationId xmlns:p14="http://schemas.microsoft.com/office/powerpoint/2010/main" val="301914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74066"/>
            <a:ext cx="7315200" cy="5247409"/>
          </a:xfrm>
        </p:spPr>
        <p:txBody>
          <a:bodyPr>
            <a:normAutofit lnSpcReduction="10000"/>
          </a:bodyPr>
          <a:lstStyle/>
          <a:p>
            <a:pPr marL="0" indent="0">
              <a:buNone/>
            </a:pPr>
            <a:r>
              <a:rPr lang="en-US" dirty="0"/>
              <a:t>Record the volumes in the appropriate table.</a:t>
            </a:r>
          </a:p>
          <a:p>
            <a:pPr marL="0" indent="0">
              <a:buNone/>
            </a:pPr>
            <a:r>
              <a:rPr lang="en-US" dirty="0"/>
              <a:t>Which of the ingredients produced carbon dioxide?</a:t>
            </a:r>
          </a:p>
          <a:p>
            <a:pPr marL="0" indent="0">
              <a:buNone/>
            </a:pPr>
            <a:r>
              <a:rPr lang="en-US" dirty="0"/>
              <a:t>What does this tell us about the energy nutrient for yeast?</a:t>
            </a:r>
          </a:p>
          <a:p>
            <a:pPr marL="0" indent="0">
              <a:buNone/>
            </a:pPr>
            <a:r>
              <a:rPr lang="en-US" dirty="0"/>
              <a:t>What is the evidence that yeast uses for sugar for food energy?</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Sense-Making Discussion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16</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19</a:t>
            </a:r>
          </a:p>
        </p:txBody>
      </p:sp>
    </p:spTree>
    <p:extLst>
      <p:ext uri="{BB962C8B-B14F-4D97-AF65-F5344CB8AC3E}">
        <p14:creationId xmlns:p14="http://schemas.microsoft.com/office/powerpoint/2010/main" val="210632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a:bodyPr>
          <a:lstStyle/>
          <a:p>
            <a:pPr marL="0" indent="0">
              <a:buNone/>
            </a:pPr>
            <a:r>
              <a:rPr lang="en-US" dirty="0"/>
              <a:t>In which systems is yeast dormant? Active?</a:t>
            </a:r>
          </a:p>
          <a:p>
            <a:pPr marL="0" indent="0">
              <a:buNone/>
            </a:pPr>
            <a:r>
              <a:rPr lang="en-US" dirty="0"/>
              <a:t>Why can we call the container with sugar, water, and yeast a system?</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Sense-Making Discussion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17</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19</a:t>
            </a:r>
          </a:p>
        </p:txBody>
      </p:sp>
    </p:spTree>
    <p:extLst>
      <p:ext uri="{BB962C8B-B14F-4D97-AF65-F5344CB8AC3E}">
        <p14:creationId xmlns:p14="http://schemas.microsoft.com/office/powerpoint/2010/main" val="235753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fontScale="92500"/>
          </a:bodyPr>
          <a:lstStyle/>
          <a:p>
            <a:r>
              <a:rPr lang="en-US" dirty="0"/>
              <a:t>Empty the zip bags into the sink.</a:t>
            </a:r>
            <a:br>
              <a:rPr lang="en-US" dirty="0"/>
            </a:br>
            <a:endParaRPr lang="en-US" dirty="0"/>
          </a:p>
          <a:p>
            <a:r>
              <a:rPr lang="en-US" dirty="0"/>
              <a:t>Throw out the empty bags in the garbage can.</a:t>
            </a:r>
            <a:br>
              <a:rPr lang="en-US" dirty="0"/>
            </a:br>
            <a:endParaRPr lang="en-US" dirty="0"/>
          </a:p>
          <a:p>
            <a:r>
              <a:rPr lang="en-US" dirty="0"/>
              <a:t>Recycle the water.</a:t>
            </a:r>
            <a:br>
              <a:rPr lang="en-US" dirty="0"/>
            </a:br>
            <a:endParaRPr lang="en-US" dirty="0"/>
          </a:p>
          <a:p>
            <a:r>
              <a:rPr lang="en-US" dirty="0"/>
              <a:t>Return materials to the materials station.</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Clean Up!</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18</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20</a:t>
            </a:r>
          </a:p>
        </p:txBody>
      </p:sp>
    </p:spTree>
    <p:extLst>
      <p:ext uri="{BB962C8B-B14F-4D97-AF65-F5344CB8AC3E}">
        <p14:creationId xmlns:p14="http://schemas.microsoft.com/office/powerpoint/2010/main" val="302197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8255" y="1474066"/>
            <a:ext cx="7315200" cy="5247409"/>
          </a:xfrm>
        </p:spPr>
        <p:txBody>
          <a:bodyPr>
            <a:normAutofit/>
          </a:bodyPr>
          <a:lstStyle/>
          <a:p>
            <a:pPr marL="0" indent="0">
              <a:buNone/>
            </a:pPr>
            <a:r>
              <a:rPr lang="en-US" dirty="0"/>
              <a:t>What kind of organism do you think yeast is?</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Yeast</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19</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21</a:t>
            </a:r>
          </a:p>
        </p:txBody>
      </p:sp>
    </p:spTree>
    <p:extLst>
      <p:ext uri="{BB962C8B-B14F-4D97-AF65-F5344CB8AC3E}">
        <p14:creationId xmlns:p14="http://schemas.microsoft.com/office/powerpoint/2010/main" val="318112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44A2B-A602-42DF-9611-9BE4264754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0"/>
            <a:ext cx="9448800" cy="6858000"/>
          </a:xfrm>
          <a:prstGeom prst="rect">
            <a:avLst/>
          </a:prstGeom>
        </p:spPr>
      </p:pic>
      <p:sp>
        <p:nvSpPr>
          <p:cNvPr id="8" name="TextBox 7"/>
          <p:cNvSpPr txBox="1"/>
          <p:nvPr/>
        </p:nvSpPr>
        <p:spPr>
          <a:xfrm>
            <a:off x="527957" y="4648200"/>
            <a:ext cx="60198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chemeClr val="accent4">
                    <a:lumMod val="75000"/>
                  </a:schemeClr>
                </a:solidFill>
                <a:latin typeface="Bembo Std ExtraBold" pitchFamily="18" charset="0"/>
              </a:rPr>
              <a:t>	</a:t>
            </a:r>
            <a:r>
              <a:rPr lang="en-US" sz="3600" b="1" dirty="0">
                <a:solidFill>
                  <a:srgbClr val="00B0F0"/>
                </a:solidFill>
                <a:latin typeface="Bembo Std ExtraBold" pitchFamily="18" charset="0"/>
              </a:rPr>
              <a:t>Living Systems</a:t>
            </a:r>
            <a:endParaRPr lang="en-US" sz="3600" b="1" dirty="0">
              <a:solidFill>
                <a:srgbClr val="00B0F0"/>
              </a:solidFill>
              <a:latin typeface="Times New Roman" panose="02020603050405020304" pitchFamily="18" charset="0"/>
              <a:cs typeface="Times New Roman" panose="02020603050405020304" pitchFamily="18" charset="0"/>
            </a:endParaRPr>
          </a:p>
          <a:p>
            <a:r>
              <a:rPr lang="en-US" sz="3600" b="1" dirty="0">
                <a:solidFill>
                  <a:srgbClr val="00B0F0"/>
                </a:solidFill>
                <a:latin typeface="Times New Roman" panose="02020603050405020304" pitchFamily="18" charset="0"/>
                <a:cs typeface="Times New Roman" panose="02020603050405020304" pitchFamily="18" charset="0"/>
              </a:rPr>
              <a:t>	Investigation 2, Part 1 –</a:t>
            </a:r>
          </a:p>
          <a:p>
            <a:r>
              <a:rPr lang="en-US" sz="3600" b="1" dirty="0">
                <a:solidFill>
                  <a:srgbClr val="00B0F0"/>
                </a:solidFill>
                <a:latin typeface="Times New Roman" panose="02020603050405020304" pitchFamily="18" charset="0"/>
                <a:cs typeface="Times New Roman" panose="02020603050405020304" pitchFamily="18" charset="0"/>
              </a:rPr>
              <a:t>        </a:t>
            </a:r>
            <a:r>
              <a:rPr lang="en-US" sz="3600" b="1" i="1" dirty="0">
                <a:solidFill>
                  <a:srgbClr val="00B0F0"/>
                </a:solidFill>
                <a:latin typeface="Times New Roman" panose="02020603050405020304" pitchFamily="18" charset="0"/>
                <a:cs typeface="Times New Roman" panose="02020603050405020304" pitchFamily="18" charset="0"/>
              </a:rPr>
              <a:t>Yeast Nutrition</a:t>
            </a:r>
            <a:endParaRPr lang="en-US" sz="3600" dirty="0">
              <a:solidFill>
                <a:srgbClr val="00B0F0"/>
              </a:solidFill>
              <a:latin typeface="Times New Roman" panose="02020603050405020304" pitchFamily="18" charset="0"/>
              <a:cs typeface="Times New Roman" panose="02020603050405020304" pitchFamily="18" charset="0"/>
            </a:endParaRPr>
          </a:p>
        </p:txBody>
      </p:sp>
      <p:pic>
        <p:nvPicPr>
          <p:cNvPr id="9" name="Picture 2" descr="C:\Users\bpiotrowski\Desktop2\fosslog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4743157"/>
            <a:ext cx="589878" cy="10104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dirty="0">
                <a:solidFill>
                  <a:schemeClr val="bg1"/>
                </a:solidFill>
              </a:rPr>
              <a:t>Slide </a:t>
            </a:r>
            <a:fld id="{4B0123F8-ABA5-45C1-94B7-D06F9E858098}"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58088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323411"/>
            <a:ext cx="7315200" cy="4942610"/>
          </a:xfrm>
        </p:spPr>
        <p:txBody>
          <a:bodyPr>
            <a:normAutofit fontScale="77500" lnSpcReduction="20000"/>
          </a:bodyPr>
          <a:lstStyle/>
          <a:p>
            <a:pPr marL="0" indent="0">
              <a:buNone/>
            </a:pPr>
            <a:r>
              <a:rPr lang="en-US" b="1" dirty="0">
                <a:solidFill>
                  <a:srgbClr val="00B0F0"/>
                </a:solidFill>
              </a:rPr>
              <a:t>Yeast</a:t>
            </a:r>
            <a:r>
              <a:rPr lang="en-US" dirty="0"/>
              <a:t> is a single-celled </a:t>
            </a:r>
            <a:r>
              <a:rPr lang="en-US" b="1" dirty="0">
                <a:solidFill>
                  <a:srgbClr val="00B0F0"/>
                </a:solidFill>
              </a:rPr>
              <a:t>fungus</a:t>
            </a:r>
            <a:r>
              <a:rPr lang="en-US" dirty="0"/>
              <a:t>. Each yeast organism is a single </a:t>
            </a:r>
            <a:r>
              <a:rPr lang="en-US" b="1" dirty="0">
                <a:solidFill>
                  <a:srgbClr val="00B0F0"/>
                </a:solidFill>
              </a:rPr>
              <a:t>cell</a:t>
            </a:r>
            <a:r>
              <a:rPr lang="en-US" dirty="0"/>
              <a:t>.</a:t>
            </a:r>
          </a:p>
          <a:p>
            <a:pPr marL="0" indent="0">
              <a:buNone/>
            </a:pPr>
            <a:endParaRPr lang="en-US" dirty="0"/>
          </a:p>
          <a:p>
            <a:pPr marL="0" indent="0">
              <a:buNone/>
            </a:pPr>
            <a:r>
              <a:rPr lang="en-US" dirty="0"/>
              <a:t>All living organisms are made of cells. Cells are the basic unit of life.</a:t>
            </a:r>
          </a:p>
          <a:p>
            <a:pPr marL="0" indent="0">
              <a:buNone/>
            </a:pPr>
            <a:endParaRPr lang="en-US" dirty="0"/>
          </a:p>
          <a:p>
            <a:pPr marL="0" indent="0">
              <a:buNone/>
            </a:pPr>
            <a:r>
              <a:rPr lang="en-US" dirty="0"/>
              <a:t>Yeast is single-celled. Wheat plants are made of millions of cells. Humans are made of trillions of cells.</a:t>
            </a:r>
            <a:br>
              <a:rPr lang="en-US" dirty="0"/>
            </a:br>
            <a:endParaRPr lang="en-US" dirty="0"/>
          </a:p>
          <a:p>
            <a:pPr marL="0" indent="0">
              <a:buNone/>
            </a:pPr>
            <a:r>
              <a:rPr lang="en-US" dirty="0"/>
              <a:t>Yeast cells don't have mouths. So how do they get the nutrients that keep them alive?</a:t>
            </a:r>
          </a:p>
        </p:txBody>
      </p:sp>
      <p:sp>
        <p:nvSpPr>
          <p:cNvPr id="3" name="Title 2"/>
          <p:cNvSpPr>
            <a:spLocks noGrp="1"/>
          </p:cNvSpPr>
          <p:nvPr>
            <p:ph type="title"/>
          </p:nvPr>
        </p:nvSpPr>
        <p:spPr/>
        <p:txBody>
          <a:bodyPr/>
          <a:lstStyle/>
          <a:p>
            <a:r>
              <a:rPr lang="en-US" dirty="0">
                <a:solidFill>
                  <a:srgbClr val="1C92BE"/>
                </a:solidFill>
              </a:rPr>
              <a:t>Yeast</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20</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21</a:t>
            </a:r>
          </a:p>
        </p:txBody>
      </p:sp>
    </p:spTree>
    <p:extLst>
      <p:ext uri="{BB962C8B-B14F-4D97-AF65-F5344CB8AC3E}">
        <p14:creationId xmlns:p14="http://schemas.microsoft.com/office/powerpoint/2010/main" val="775662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21</a:t>
            </a:fld>
            <a:endParaRPr lang="en-US" dirty="0"/>
          </a:p>
        </p:txBody>
      </p:sp>
      <p:sp>
        <p:nvSpPr>
          <p:cNvPr id="7" name="Footer Placeholder 3">
            <a:extLst>
              <a:ext uri="{FF2B5EF4-FFF2-40B4-BE49-F238E27FC236}">
                <a16:creationId xmlns:a16="http://schemas.microsoft.com/office/drawing/2014/main" id="{C91091C2-11AA-4648-9BF0-CD21357F85CF}"/>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Steps 22–24</a:t>
            </a:r>
          </a:p>
        </p:txBody>
      </p:sp>
      <p:pic>
        <p:nvPicPr>
          <p:cNvPr id="4" name="Picture 3">
            <a:extLst>
              <a:ext uri="{FF2B5EF4-FFF2-40B4-BE49-F238E27FC236}">
                <a16:creationId xmlns:a16="http://schemas.microsoft.com/office/drawing/2014/main" id="{EA3AD160-C2A1-734C-9E65-A199C66E68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11557" y="1378375"/>
            <a:ext cx="3733800" cy="4854516"/>
          </a:xfrm>
          <a:prstGeom prst="rect">
            <a:avLst/>
          </a:prstGeom>
          <a:ln>
            <a:solidFill>
              <a:schemeClr val="accent1"/>
            </a:solidFill>
          </a:ln>
        </p:spPr>
      </p:pic>
    </p:spTree>
    <p:extLst>
      <p:ext uri="{BB962C8B-B14F-4D97-AF65-F5344CB8AC3E}">
        <p14:creationId xmlns:p14="http://schemas.microsoft.com/office/powerpoint/2010/main" val="306340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618" y="1724188"/>
            <a:ext cx="8001000" cy="4679951"/>
          </a:xfrm>
        </p:spPr>
        <p:txBody>
          <a:bodyPr>
            <a:noAutofit/>
          </a:bodyPr>
          <a:lstStyle/>
          <a:p>
            <a:pPr marL="0" indent="0">
              <a:buNone/>
            </a:pPr>
            <a:r>
              <a:rPr lang="en-US" sz="2800" b="1" dirty="0">
                <a:solidFill>
                  <a:srgbClr val="00B0F0"/>
                </a:solidFill>
              </a:rPr>
              <a:t>dormancy  </a:t>
            </a:r>
            <a:r>
              <a:rPr lang="en-US" sz="2800" dirty="0"/>
              <a:t>an inactive, resting state</a:t>
            </a:r>
          </a:p>
          <a:p>
            <a:pPr marL="0" indent="0">
              <a:buNone/>
            </a:pPr>
            <a:r>
              <a:rPr lang="en-US" sz="2800" b="1" dirty="0">
                <a:solidFill>
                  <a:srgbClr val="00B0F0"/>
                </a:solidFill>
              </a:rPr>
              <a:t>nutrient  </a:t>
            </a:r>
            <a:r>
              <a:rPr lang="en-US" sz="2800" dirty="0"/>
              <a:t>a chemical in food that helps keep an organism alive and active</a:t>
            </a:r>
          </a:p>
          <a:p>
            <a:pPr marL="0" indent="0">
              <a:buNone/>
            </a:pPr>
            <a:r>
              <a:rPr lang="en-US" sz="2800" b="1" dirty="0">
                <a:solidFill>
                  <a:srgbClr val="00B0F0"/>
                </a:solidFill>
              </a:rPr>
              <a:t>waste  </a:t>
            </a:r>
            <a:r>
              <a:rPr lang="en-US" sz="2800" dirty="0"/>
              <a:t>leftover material</a:t>
            </a:r>
          </a:p>
          <a:p>
            <a:pPr marL="0" indent="0">
              <a:buNone/>
            </a:pPr>
            <a:r>
              <a:rPr lang="en-US" sz="2800" b="1" dirty="0">
                <a:solidFill>
                  <a:srgbClr val="00B0F0"/>
                </a:solidFill>
              </a:rPr>
              <a:t>sugar  </a:t>
            </a:r>
            <a:r>
              <a:rPr lang="en-US" sz="2800" dirty="0"/>
              <a:t>the nutrient that cells use for energy</a:t>
            </a:r>
          </a:p>
        </p:txBody>
      </p:sp>
      <p:sp>
        <p:nvSpPr>
          <p:cNvPr id="3" name="Title 2"/>
          <p:cNvSpPr>
            <a:spLocks noGrp="1"/>
          </p:cNvSpPr>
          <p:nvPr>
            <p:ph type="title"/>
          </p:nvPr>
        </p:nvSpPr>
        <p:spPr/>
        <p:txBody>
          <a:bodyPr/>
          <a:lstStyle/>
          <a:p>
            <a:r>
              <a:rPr lang="en-US" dirty="0">
                <a:solidFill>
                  <a:srgbClr val="1C92BE"/>
                </a:solidFill>
              </a:rPr>
              <a:t>Vocabulary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22</a:t>
            </a:fld>
            <a:endParaRPr lang="en-US" dirty="0"/>
          </a:p>
        </p:txBody>
      </p:sp>
      <p:sp>
        <p:nvSpPr>
          <p:cNvPr id="12" name="Footer Placeholder 3">
            <a:extLst>
              <a:ext uri="{FF2B5EF4-FFF2-40B4-BE49-F238E27FC236}">
                <a16:creationId xmlns:a16="http://schemas.microsoft.com/office/drawing/2014/main" id="{7003E29D-68F8-4C94-B715-897E6631CAD9}"/>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25</a:t>
            </a:r>
          </a:p>
        </p:txBody>
      </p:sp>
    </p:spTree>
    <p:extLst>
      <p:ext uri="{BB962C8B-B14F-4D97-AF65-F5344CB8AC3E}">
        <p14:creationId xmlns:p14="http://schemas.microsoft.com/office/powerpoint/2010/main" val="115214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86070"/>
            <a:ext cx="7924800" cy="4679951"/>
          </a:xfrm>
        </p:spPr>
        <p:txBody>
          <a:bodyPr>
            <a:noAutofit/>
          </a:bodyPr>
          <a:lstStyle/>
          <a:p>
            <a:pPr marL="0" indent="0">
              <a:buNone/>
            </a:pPr>
            <a:r>
              <a:rPr lang="en-US" sz="2800" b="1" dirty="0">
                <a:solidFill>
                  <a:srgbClr val="00B0F0"/>
                </a:solidFill>
              </a:rPr>
              <a:t>carbon dioxide  </a:t>
            </a:r>
            <a:r>
              <a:rPr lang="en-US" sz="2800" dirty="0"/>
              <a:t>a waste gas produced during cellular respiration</a:t>
            </a:r>
          </a:p>
          <a:p>
            <a:pPr marL="0" indent="0">
              <a:buNone/>
            </a:pPr>
            <a:r>
              <a:rPr lang="en-US" sz="2800" b="1" dirty="0">
                <a:solidFill>
                  <a:srgbClr val="00B0F0"/>
                </a:solidFill>
              </a:rPr>
              <a:t>metabolism  </a:t>
            </a:r>
            <a:r>
              <a:rPr lang="en-US" sz="2800" dirty="0"/>
              <a:t>the process of using nutrients for energy and producing waste products</a:t>
            </a:r>
          </a:p>
          <a:p>
            <a:pPr marL="0" indent="0">
              <a:buNone/>
            </a:pPr>
            <a:r>
              <a:rPr lang="en-US" sz="2800" b="1" dirty="0">
                <a:solidFill>
                  <a:srgbClr val="00B0F0"/>
                </a:solidFill>
              </a:rPr>
              <a:t>yeast  </a:t>
            </a:r>
            <a:r>
              <a:rPr lang="en-US" sz="2800" dirty="0"/>
              <a:t>a single-celled fungus</a:t>
            </a:r>
          </a:p>
          <a:p>
            <a:pPr marL="0" indent="0">
              <a:buNone/>
            </a:pPr>
            <a:r>
              <a:rPr lang="en-US" sz="2800" b="1" dirty="0">
                <a:solidFill>
                  <a:srgbClr val="00B0F0"/>
                </a:solidFill>
              </a:rPr>
              <a:t>fungus  </a:t>
            </a:r>
            <a:r>
              <a:rPr lang="en-US" sz="2800" dirty="0"/>
              <a:t>an organism that lacks chlorophyll and gets nutrients from dead or living organisms</a:t>
            </a:r>
          </a:p>
          <a:p>
            <a:pPr marL="0" indent="0">
              <a:buNone/>
            </a:pPr>
            <a:r>
              <a:rPr lang="en-US" sz="2800" b="1" dirty="0">
                <a:solidFill>
                  <a:srgbClr val="00B0F0"/>
                </a:solidFill>
              </a:rPr>
              <a:t>cell  </a:t>
            </a:r>
            <a:r>
              <a:rPr lang="en-US" sz="2800" dirty="0"/>
              <a:t>the basic unit of life</a:t>
            </a:r>
          </a:p>
        </p:txBody>
      </p:sp>
      <p:sp>
        <p:nvSpPr>
          <p:cNvPr id="3" name="Title 2"/>
          <p:cNvSpPr>
            <a:spLocks noGrp="1"/>
          </p:cNvSpPr>
          <p:nvPr>
            <p:ph type="title"/>
          </p:nvPr>
        </p:nvSpPr>
        <p:spPr/>
        <p:txBody>
          <a:bodyPr/>
          <a:lstStyle/>
          <a:p>
            <a:r>
              <a:rPr lang="en-US" dirty="0">
                <a:solidFill>
                  <a:srgbClr val="1C92BE"/>
                </a:solidFill>
              </a:rPr>
              <a:t>Vocabulary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23</a:t>
            </a:fld>
            <a:endParaRPr lang="en-US" dirty="0"/>
          </a:p>
        </p:txBody>
      </p:sp>
      <p:sp>
        <p:nvSpPr>
          <p:cNvPr id="12" name="Footer Placeholder 3">
            <a:extLst>
              <a:ext uri="{FF2B5EF4-FFF2-40B4-BE49-F238E27FC236}">
                <a16:creationId xmlns:a16="http://schemas.microsoft.com/office/drawing/2014/main" id="{7003E29D-68F8-4C94-B715-897E6631CAD9}"/>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25</a:t>
            </a:r>
          </a:p>
        </p:txBody>
      </p:sp>
    </p:spTree>
    <p:extLst>
      <p:ext uri="{BB962C8B-B14F-4D97-AF65-F5344CB8AC3E}">
        <p14:creationId xmlns:p14="http://schemas.microsoft.com/office/powerpoint/2010/main" val="173573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696200" cy="3733800"/>
          </a:xfrm>
        </p:spPr>
        <p:txBody>
          <a:bodyPr>
            <a:normAutofit/>
          </a:bodyPr>
          <a:lstStyle/>
          <a:p>
            <a:r>
              <a:rPr lang="en-US" dirty="0">
                <a:solidFill>
                  <a:srgbClr val="FF0000"/>
                </a:solidFill>
              </a:rPr>
              <a:t>What does yeast need to break its dormancy?</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24</a:t>
            </a:fld>
            <a:endParaRPr lang="en-US" dirty="0"/>
          </a:p>
        </p:txBody>
      </p:sp>
      <p:sp>
        <p:nvSpPr>
          <p:cNvPr id="12" name="Footer Placeholder 3">
            <a:extLst>
              <a:ext uri="{FF2B5EF4-FFF2-40B4-BE49-F238E27FC236}">
                <a16:creationId xmlns:a16="http://schemas.microsoft.com/office/drawing/2014/main" id="{ABDDA0DB-1B86-440E-BE25-358DA50966DE}"/>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26</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1500187"/>
            <a:ext cx="685800" cy="709613"/>
          </a:xfrm>
          <a:prstGeom prst="rect">
            <a:avLst/>
          </a:prstGeom>
        </p:spPr>
      </p:pic>
    </p:spTree>
    <p:extLst>
      <p:ext uri="{BB962C8B-B14F-4D97-AF65-F5344CB8AC3E}">
        <p14:creationId xmlns:p14="http://schemas.microsoft.com/office/powerpoint/2010/main" val="397141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Wrap-Up/Warm-Up</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25</a:t>
            </a:fld>
            <a:endParaRPr lang="en-US" dirty="0"/>
          </a:p>
        </p:txBody>
      </p:sp>
      <p:sp>
        <p:nvSpPr>
          <p:cNvPr id="8" name="Footer Placeholder 3">
            <a:extLst>
              <a:ext uri="{FF2B5EF4-FFF2-40B4-BE49-F238E27FC236}">
                <a16:creationId xmlns:a16="http://schemas.microsoft.com/office/drawing/2014/main" id="{715862A8-C156-4BCB-8D67-2E54896D9424}"/>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28</a:t>
            </a:r>
          </a:p>
        </p:txBody>
      </p:sp>
      <p:sp>
        <p:nvSpPr>
          <p:cNvPr id="7" name="Content Placeholder 1"/>
          <p:cNvSpPr txBox="1">
            <a:spLocks/>
          </p:cNvSpPr>
          <p:nvPr/>
        </p:nvSpPr>
        <p:spPr>
          <a:xfrm>
            <a:off x="914400" y="1600200"/>
            <a:ext cx="7239000" cy="4419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100" dirty="0">
                <a:solidFill>
                  <a:srgbClr val="FF0000"/>
                </a:solidFill>
              </a:rPr>
              <a:t>What does yeast need to break its dormancy?</a:t>
            </a:r>
          </a:p>
          <a:p>
            <a:pPr marL="0" indent="0">
              <a:buNone/>
            </a:pPr>
            <a:br>
              <a:rPr lang="en-US" dirty="0"/>
            </a:br>
            <a:endParaRPr lang="en-US" dirty="0"/>
          </a:p>
          <a:p>
            <a:pPr marL="0" indent="0">
              <a:buNone/>
            </a:pPr>
            <a:r>
              <a:rPr lang="en-US" dirty="0"/>
              <a:t>Pair up with a partner to</a:t>
            </a:r>
          </a:p>
          <a:p>
            <a:r>
              <a:rPr lang="en-US" dirty="0"/>
              <a:t>share and compare your response to the focus question;</a:t>
            </a:r>
          </a:p>
          <a:p>
            <a:r>
              <a:rPr lang="en-US" dirty="0"/>
              <a:t>identify your claim and the evidence you used to support it. Compare your response to your partner's. </a:t>
            </a:r>
            <a:endParaRPr lang="en-US"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600200"/>
            <a:ext cx="749300" cy="749300"/>
          </a:xfrm>
          <a:prstGeom prst="rect">
            <a:avLst/>
          </a:prstGeom>
        </p:spPr>
      </p:pic>
    </p:spTree>
    <p:extLst>
      <p:ext uri="{BB962C8B-B14F-4D97-AF65-F5344CB8AC3E}">
        <p14:creationId xmlns:p14="http://schemas.microsoft.com/office/powerpoint/2010/main" val="3546740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696200" cy="4373563"/>
          </a:xfrm>
        </p:spPr>
        <p:txBody>
          <a:bodyPr>
            <a:normAutofit/>
          </a:bodyPr>
          <a:lstStyle/>
          <a:p>
            <a:pPr marL="0" indent="0">
              <a:buNone/>
            </a:pPr>
            <a:r>
              <a:rPr lang="en-US" sz="2000" dirty="0"/>
              <a:t>Developed at</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Published and Distributed by</a:t>
            </a:r>
          </a:p>
          <a:p>
            <a:pPr marL="0" indent="0">
              <a:buNone/>
            </a:pPr>
            <a:endParaRPr lang="en-US" sz="3600" dirty="0"/>
          </a:p>
        </p:txBody>
      </p:sp>
      <p:sp>
        <p:nvSpPr>
          <p:cNvPr id="3" name="Title 2"/>
          <p:cNvSpPr>
            <a:spLocks noGrp="1"/>
          </p:cNvSpPr>
          <p:nvPr>
            <p:ph type="title"/>
          </p:nvPr>
        </p:nvSpPr>
        <p:spPr>
          <a:xfrm>
            <a:off x="818355" y="609600"/>
            <a:ext cx="7696200" cy="1219200"/>
          </a:xfrm>
        </p:spPr>
        <p:txBody>
          <a:bodyPr/>
          <a:lstStyle/>
          <a:p>
            <a:r>
              <a:rPr lang="en-US" sz="2400" i="0" dirty="0">
                <a:solidFill>
                  <a:schemeClr val="tx1"/>
                </a:solidFill>
              </a:rPr>
              <a:t>All rights reserved. Copyright The Regents of the University of California. </a:t>
            </a:r>
          </a:p>
        </p:txBody>
      </p:sp>
      <p:pic>
        <p:nvPicPr>
          <p:cNvPr id="1026" name="Picture 2" descr="C:\Users\bpiotrowski\Desktop2\LHS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902" y="2295236"/>
            <a:ext cx="3998913" cy="12223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iotrowski\Desktop2\Delta 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316" y="3810000"/>
            <a:ext cx="4267200" cy="986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2501882"/>
            <a:ext cx="3473824" cy="954107"/>
          </a:xfrm>
          <a:prstGeom prst="rect">
            <a:avLst/>
          </a:prstGeom>
          <a:noFill/>
        </p:spPr>
        <p:txBody>
          <a:bodyPr wrap="square" rtlCol="0">
            <a:spAutoFit/>
          </a:bodyPr>
          <a:lstStyle/>
          <a:p>
            <a:r>
              <a:rPr lang="en-US" sz="1400" dirty="0">
                <a:solidFill>
                  <a:prstClr val="black"/>
                </a:solidFill>
                <a:latin typeface="Times New Roman" panose="02020603050405020304" pitchFamily="18" charset="0"/>
                <a:cs typeface="Times New Roman" panose="02020603050405020304" pitchFamily="18" charset="0"/>
              </a:rPr>
              <a:t>Photo credits:</a:t>
            </a:r>
          </a:p>
          <a:p>
            <a:r>
              <a:rPr lang="en-US" sz="1400" dirty="0">
                <a:solidFill>
                  <a:prstClr val="black"/>
                </a:solidFill>
                <a:latin typeface="Times New Roman" panose="02020603050405020304" pitchFamily="18" charset="0"/>
                <a:cs typeface="Times New Roman" panose="02020603050405020304" pitchFamily="18" charset="0"/>
              </a:rPr>
              <a:t>Cover slide: </a:t>
            </a:r>
            <a:r>
              <a:rPr lang="en-US" sz="1400" dirty="0">
                <a:latin typeface="Times New Roman" panose="02020603050405020304" pitchFamily="18" charset="0"/>
                <a:cs typeface="Times New Roman" panose="02020603050405020304" pitchFamily="18" charset="0"/>
              </a:rPr>
              <a:t>© photovideostock/Shutterstock</a:t>
            </a:r>
          </a:p>
          <a:p>
            <a:r>
              <a:rPr lang="en-US" sz="1400" dirty="0">
                <a:solidFill>
                  <a:prstClr val="black"/>
                </a:solidFill>
                <a:latin typeface="Times New Roman" panose="02020603050405020304" pitchFamily="18" charset="0"/>
                <a:cs typeface="Times New Roman" panose="02020603050405020304" pitchFamily="18" charset="0"/>
              </a:rPr>
              <a:t>Notebook image: © photastic/Shutterstock</a:t>
            </a: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3"/>
          </p:nvPr>
        </p:nvSpPr>
        <p:spPr>
          <a:xfrm>
            <a:off x="914399" y="6324600"/>
            <a:ext cx="3917415" cy="365125"/>
          </a:xfrm>
        </p:spPr>
        <p:txBody>
          <a:bodyPr/>
          <a:lstStyle/>
          <a:p>
            <a:r>
              <a:rPr lang="en-US"/>
              <a:t>Living Systems, 1.4: Recycling</a:t>
            </a:r>
            <a:endParaRPr lang="en-US" dirty="0"/>
          </a:p>
        </p:txBody>
      </p:sp>
      <p:sp>
        <p:nvSpPr>
          <p:cNvPr id="6" name="Slide Number Placeholder 5"/>
          <p:cNvSpPr>
            <a:spLocks noGrp="1"/>
          </p:cNvSpPr>
          <p:nvPr>
            <p:ph type="sldNum" sz="quarter" idx="12"/>
          </p:nvPr>
        </p:nvSpPr>
        <p:spPr/>
        <p:txBody>
          <a:bodyPr/>
          <a:lstStyle/>
          <a:p>
            <a:r>
              <a:rPr lang="en-US" dirty="0">
                <a:solidFill>
                  <a:prstClr val="black"/>
                </a:solidFill>
              </a:rPr>
              <a:t>Slide </a:t>
            </a:r>
            <a:fld id="{4B0123F8-ABA5-45C1-94B7-D06F9E858098}" type="slidenum">
              <a:rPr lang="en-US" smtClean="0">
                <a:solidFill>
                  <a:prstClr val="black"/>
                </a:solidFill>
              </a:rPr>
              <a:pPr/>
              <a:t>26</a:t>
            </a:fld>
            <a:endParaRPr lang="en-US" dirty="0">
              <a:solidFill>
                <a:prstClr val="black"/>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54" y="5037718"/>
            <a:ext cx="4145361" cy="982082"/>
          </a:xfrm>
          <a:prstGeom prst="rect">
            <a:avLst/>
          </a:prstGeom>
        </p:spPr>
      </p:pic>
      <p:sp>
        <p:nvSpPr>
          <p:cNvPr id="7" name="TextBox 6">
            <a:extLst>
              <a:ext uri="{FF2B5EF4-FFF2-40B4-BE49-F238E27FC236}">
                <a16:creationId xmlns:a16="http://schemas.microsoft.com/office/drawing/2014/main" id="{1AC443F0-27F8-4D8F-BFCA-019FFEBB479D}"/>
              </a:ext>
            </a:extLst>
          </p:cNvPr>
          <p:cNvSpPr txBox="1"/>
          <p:nvPr/>
        </p:nvSpPr>
        <p:spPr>
          <a:xfrm>
            <a:off x="4285455" y="2603956"/>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307767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5146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696200" cy="3733800"/>
          </a:xfrm>
        </p:spPr>
        <p:txBody>
          <a:bodyPr>
            <a:normAutofit/>
          </a:bodyPr>
          <a:lstStyle/>
          <a:p>
            <a:r>
              <a:rPr lang="en-US" dirty="0">
                <a:solidFill>
                  <a:srgbClr val="FF0000"/>
                </a:solidFill>
              </a:rPr>
              <a:t>What is food, where does it come from, and how do organisms use it?</a:t>
            </a:r>
          </a:p>
        </p:txBody>
      </p:sp>
      <p:sp>
        <p:nvSpPr>
          <p:cNvPr id="3" name="Title 2"/>
          <p:cNvSpPr>
            <a:spLocks noGrp="1"/>
          </p:cNvSpPr>
          <p:nvPr>
            <p:ph type="title"/>
          </p:nvPr>
        </p:nvSpPr>
        <p:spPr/>
        <p:txBody>
          <a:bodyPr/>
          <a:lstStyle/>
          <a:p>
            <a:r>
              <a:rPr lang="en-US" dirty="0">
                <a:solidFill>
                  <a:srgbClr val="1C92BE"/>
                </a:solidFill>
              </a:rPr>
              <a:t>Investigation Guiding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3</a:t>
            </a:fld>
            <a:endParaRPr lang="en-US" dirty="0"/>
          </a:p>
        </p:txBody>
      </p:sp>
      <p:sp>
        <p:nvSpPr>
          <p:cNvPr id="12" name="Footer Placeholder 3">
            <a:extLst>
              <a:ext uri="{FF2B5EF4-FFF2-40B4-BE49-F238E27FC236}">
                <a16:creationId xmlns:a16="http://schemas.microsoft.com/office/drawing/2014/main" id="{ABDDA0DB-1B86-440E-BE25-358DA50966DE}"/>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a:t>
            </a:r>
          </a:p>
        </p:txBody>
      </p:sp>
    </p:spTree>
    <p:extLst>
      <p:ext uri="{BB962C8B-B14F-4D97-AF65-F5344CB8AC3E}">
        <p14:creationId xmlns:p14="http://schemas.microsoft.com/office/powerpoint/2010/main" val="303873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696200" cy="3733800"/>
          </a:xfrm>
        </p:spPr>
        <p:txBody>
          <a:bodyPr>
            <a:normAutofit/>
          </a:bodyPr>
          <a:lstStyle/>
          <a:p>
            <a:r>
              <a:rPr lang="en-US" dirty="0">
                <a:solidFill>
                  <a:srgbClr val="FF0000"/>
                </a:solidFill>
              </a:rPr>
              <a:t>What does </a:t>
            </a:r>
            <a:r>
              <a:rPr lang="en-US" b="1" dirty="0">
                <a:solidFill>
                  <a:srgbClr val="00B0F0"/>
                </a:solidFill>
              </a:rPr>
              <a:t>yeast</a:t>
            </a:r>
            <a:r>
              <a:rPr lang="en-US" dirty="0">
                <a:solidFill>
                  <a:srgbClr val="00B0F0"/>
                </a:solidFill>
              </a:rPr>
              <a:t> </a:t>
            </a:r>
            <a:r>
              <a:rPr lang="en-US" dirty="0">
                <a:solidFill>
                  <a:srgbClr val="FF0000"/>
                </a:solidFill>
              </a:rPr>
              <a:t>need to break its </a:t>
            </a:r>
            <a:r>
              <a:rPr lang="en-US" b="1" dirty="0">
                <a:solidFill>
                  <a:srgbClr val="00B0F0"/>
                </a:solidFill>
              </a:rPr>
              <a:t>dormancy</a:t>
            </a:r>
            <a:r>
              <a:rPr lang="en-US" dirty="0">
                <a:solidFill>
                  <a:srgbClr val="FF0000"/>
                </a:solidFill>
              </a:rPr>
              <a:t>?</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4</a:t>
            </a:fld>
            <a:endParaRPr lang="en-US" dirty="0"/>
          </a:p>
        </p:txBody>
      </p:sp>
      <p:sp>
        <p:nvSpPr>
          <p:cNvPr id="12" name="Footer Placeholder 3">
            <a:extLst>
              <a:ext uri="{FF2B5EF4-FFF2-40B4-BE49-F238E27FC236}">
                <a16:creationId xmlns:a16="http://schemas.microsoft.com/office/drawing/2014/main" id="{ABDDA0DB-1B86-440E-BE25-358DA50966DE}"/>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Steps 2–3</a:t>
            </a:r>
          </a:p>
        </p:txBody>
      </p:sp>
      <p:sp>
        <p:nvSpPr>
          <p:cNvPr id="13" name="Content Placeholder 1">
            <a:extLst>
              <a:ext uri="{FF2B5EF4-FFF2-40B4-BE49-F238E27FC236}">
                <a16:creationId xmlns:a16="http://schemas.microsoft.com/office/drawing/2014/main" id="{033B5103-CEB8-49E0-BE1D-1A816423EB9F}"/>
              </a:ext>
            </a:extLst>
          </p:cNvPr>
          <p:cNvSpPr txBox="1">
            <a:spLocks/>
          </p:cNvSpPr>
          <p:nvPr/>
        </p:nvSpPr>
        <p:spPr>
          <a:xfrm>
            <a:off x="914400" y="5324769"/>
            <a:ext cx="7696200" cy="77123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Discuss the focus question in your groups.</a:t>
            </a:r>
          </a:p>
          <a:p>
            <a:pPr lvl="1">
              <a:buFont typeface="Arial" panose="020B0604020202020204" pitchFamily="34" charset="0"/>
              <a:buChar char="•"/>
            </a:pPr>
            <a:r>
              <a:rPr lang="en-US"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1520969"/>
            <a:ext cx="685800" cy="709613"/>
          </a:xfrm>
          <a:prstGeom prst="rect">
            <a:avLst/>
          </a:prstGeom>
        </p:spPr>
      </p:pic>
    </p:spTree>
    <p:extLst>
      <p:ext uri="{BB962C8B-B14F-4D97-AF65-F5344CB8AC3E}">
        <p14:creationId xmlns:p14="http://schemas.microsoft.com/office/powerpoint/2010/main" val="217001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1327" y="1474066"/>
            <a:ext cx="7315200" cy="5247409"/>
          </a:xfrm>
        </p:spPr>
        <p:txBody>
          <a:bodyPr>
            <a:normAutofit fontScale="85000" lnSpcReduction="20000"/>
          </a:bodyPr>
          <a:lstStyle/>
          <a:p>
            <a:pPr marL="0" indent="0">
              <a:buNone/>
            </a:pPr>
            <a:r>
              <a:rPr lang="en-US" b="1" dirty="0"/>
              <a:t>Available Materials</a:t>
            </a:r>
            <a:endParaRPr lang="en-US" dirty="0"/>
          </a:p>
          <a:p>
            <a:pPr lvl="1">
              <a:buFont typeface="Arial" panose="020B0604020202020204" pitchFamily="34" charset="0"/>
              <a:buChar char="•"/>
            </a:pPr>
            <a:r>
              <a:rPr lang="en-US" dirty="0"/>
              <a:t>warm water</a:t>
            </a:r>
          </a:p>
          <a:p>
            <a:pPr lvl="1">
              <a:buFont typeface="Arial" panose="020B0604020202020204" pitchFamily="34" charset="0"/>
              <a:buChar char="•"/>
            </a:pPr>
            <a:r>
              <a:rPr lang="en-US" dirty="0"/>
              <a:t>cookies</a:t>
            </a:r>
          </a:p>
          <a:p>
            <a:pPr lvl="1">
              <a:buFont typeface="Arial" panose="020B0604020202020204" pitchFamily="34" charset="0"/>
              <a:buChar char="•"/>
            </a:pPr>
            <a:r>
              <a:rPr lang="en-US" dirty="0"/>
              <a:t>zippered plastic bags</a:t>
            </a:r>
          </a:p>
          <a:p>
            <a:pPr lvl="1">
              <a:buFont typeface="Arial" panose="020B0604020202020204" pitchFamily="34" charset="0"/>
              <a:buChar char="•"/>
            </a:pPr>
            <a:r>
              <a:rPr lang="en-US" dirty="0"/>
              <a:t>50 mL syringes</a:t>
            </a:r>
          </a:p>
          <a:p>
            <a:pPr lvl="1">
              <a:buFont typeface="Arial" panose="020B0604020202020204" pitchFamily="34" charset="0"/>
              <a:buChar char="•"/>
            </a:pPr>
            <a:r>
              <a:rPr lang="en-US" dirty="0"/>
              <a:t>thermometers</a:t>
            </a:r>
          </a:p>
          <a:p>
            <a:pPr lvl="1">
              <a:buFont typeface="Arial" panose="020B0604020202020204" pitchFamily="34" charset="0"/>
              <a:buChar char="•"/>
            </a:pPr>
            <a:r>
              <a:rPr lang="en-US" dirty="0"/>
              <a:t>1 L containers</a:t>
            </a:r>
          </a:p>
          <a:p>
            <a:pPr marL="0" indent="0">
              <a:buNone/>
            </a:pPr>
            <a:br>
              <a:rPr lang="en-US" dirty="0"/>
            </a:br>
            <a:endParaRPr lang="en-US" dirty="0"/>
          </a:p>
          <a:p>
            <a:pPr marL="0" indent="0">
              <a:buNone/>
            </a:pPr>
            <a:r>
              <a:rPr lang="en-US" dirty="0"/>
              <a:t>Design a procedure for finding out what yeast needs to break its dormancy.</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Yeast Activation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5</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4</a:t>
            </a:r>
          </a:p>
        </p:txBody>
      </p:sp>
    </p:spTree>
    <p:extLst>
      <p:ext uri="{BB962C8B-B14F-4D97-AF65-F5344CB8AC3E}">
        <p14:creationId xmlns:p14="http://schemas.microsoft.com/office/powerpoint/2010/main" val="357699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67708"/>
            <a:ext cx="7315200" cy="5036431"/>
          </a:xfrm>
        </p:spPr>
        <p:txBody>
          <a:bodyPr>
            <a:normAutofit lnSpcReduction="10000"/>
          </a:bodyPr>
          <a:lstStyle/>
          <a:p>
            <a:pPr marL="0" indent="0">
              <a:buNone/>
            </a:pPr>
            <a:r>
              <a:rPr lang="en-US" dirty="0"/>
              <a:t>How will you design an investigation to observe what is needed to activate yeast?</a:t>
            </a:r>
          </a:p>
          <a:p>
            <a:pPr marL="0" indent="0">
              <a:buNone/>
            </a:pPr>
            <a:endParaRPr lang="en-US" dirty="0"/>
          </a:p>
          <a:p>
            <a:pPr marL="0" indent="0">
              <a:buNone/>
            </a:pPr>
            <a:r>
              <a:rPr lang="en-US" dirty="0"/>
              <a:t>Some ideas:</a:t>
            </a:r>
          </a:p>
          <a:p>
            <a:pPr lvl="1">
              <a:buFont typeface="Arial" panose="020B0604020202020204" pitchFamily="34" charset="0"/>
              <a:buChar char="•"/>
            </a:pP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Yeast Investigation Design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6</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5</a:t>
            </a:r>
          </a:p>
        </p:txBody>
      </p:sp>
    </p:spTree>
    <p:extLst>
      <p:ext uri="{BB962C8B-B14F-4D97-AF65-F5344CB8AC3E}">
        <p14:creationId xmlns:p14="http://schemas.microsoft.com/office/powerpoint/2010/main" val="134448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2109" y="1446357"/>
            <a:ext cx="7315200" cy="5247409"/>
          </a:xfrm>
        </p:spPr>
        <p:txBody>
          <a:bodyPr>
            <a:normAutofit lnSpcReduction="10000"/>
          </a:bodyPr>
          <a:lstStyle/>
          <a:p>
            <a:pPr marL="0" indent="0">
              <a:buNone/>
            </a:pPr>
            <a:r>
              <a:rPr lang="en-US" dirty="0"/>
              <a:t>If warmth, water, and food activate the yeast, how will you know if yeast needs all three additions to the environment to become active? How will you know if only food, or only water, or only warmth will activate the yeast?</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Yeast Investigation Design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7</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6</a:t>
            </a:r>
          </a:p>
        </p:txBody>
      </p:sp>
    </p:spTree>
    <p:extLst>
      <p:ext uri="{BB962C8B-B14F-4D97-AF65-F5344CB8AC3E}">
        <p14:creationId xmlns:p14="http://schemas.microsoft.com/office/powerpoint/2010/main" val="375916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1327" y="1291503"/>
            <a:ext cx="7315200" cy="5247409"/>
          </a:xfrm>
        </p:spPr>
        <p:txBody>
          <a:bodyPr>
            <a:normAutofit/>
          </a:bodyPr>
          <a:lstStyle/>
          <a:p>
            <a:pPr marL="0" indent="0">
              <a:buNone/>
            </a:pPr>
            <a:r>
              <a:rPr lang="en-US" dirty="0"/>
              <a:t>What changes do you see?</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Results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8</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11</a:t>
            </a:r>
          </a:p>
        </p:txBody>
      </p:sp>
    </p:spTree>
    <p:extLst>
      <p:ext uri="{BB962C8B-B14F-4D97-AF65-F5344CB8AC3E}">
        <p14:creationId xmlns:p14="http://schemas.microsoft.com/office/powerpoint/2010/main" val="375750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2109" y="1319212"/>
            <a:ext cx="7315200" cy="5247409"/>
          </a:xfrm>
        </p:spPr>
        <p:txBody>
          <a:bodyPr>
            <a:normAutofit fontScale="92500"/>
          </a:bodyPr>
          <a:lstStyle/>
          <a:p>
            <a:pPr marL="0" indent="0">
              <a:buNone/>
            </a:pPr>
            <a:r>
              <a:rPr lang="en-US" dirty="0"/>
              <a:t>The bubbles and gas in the bag with the cookie provide evidence that the yeast is using energy. The yeast in the "food" bag is getting the nutrients it needs to conduct its life functions. The yeast with the plain water is not active; it is not using energy. The cookie is a source of energy for yeast.</a:t>
            </a:r>
            <a:br>
              <a:rPr lang="en-US" dirty="0"/>
            </a:br>
            <a:endParaRPr lang="en-US" dirty="0"/>
          </a:p>
          <a:p>
            <a:pPr marL="0" indent="0">
              <a:buNone/>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Results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9</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2.1: Yeast Nutrition</a:t>
            </a:r>
          </a:p>
          <a:p>
            <a:r>
              <a:rPr lang="en-US" dirty="0"/>
              <a:t>Step 11</a:t>
            </a:r>
          </a:p>
        </p:txBody>
      </p:sp>
    </p:spTree>
    <p:extLst>
      <p:ext uri="{BB962C8B-B14F-4D97-AF65-F5344CB8AC3E}">
        <p14:creationId xmlns:p14="http://schemas.microsoft.com/office/powerpoint/2010/main" val="118242144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1067</Words>
  <Application>Microsoft Macintosh PowerPoint</Application>
  <PresentationFormat>On-screen Show (4:3)</PresentationFormat>
  <Paragraphs>218</Paragraphs>
  <Slides>26</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Bembo Std ExtraBold</vt:lpstr>
      <vt:lpstr>Bembo Std Semibold</vt:lpstr>
      <vt:lpstr>Calibri</vt:lpstr>
      <vt:lpstr>Myriad Pro SemiCond</vt:lpstr>
      <vt:lpstr>Times New Roman</vt:lpstr>
      <vt:lpstr>2_Office Theme</vt:lpstr>
      <vt:lpstr>3_Office Theme</vt:lpstr>
      <vt:lpstr>Using these slides</vt:lpstr>
      <vt:lpstr>PowerPoint Presentation</vt:lpstr>
      <vt:lpstr>Investigation Guiding Question</vt:lpstr>
      <vt:lpstr>Focus Question</vt:lpstr>
      <vt:lpstr>Yeast Activation</vt:lpstr>
      <vt:lpstr>Yeast Investigation Design</vt:lpstr>
      <vt:lpstr>Yeast Investigation Design</vt:lpstr>
      <vt:lpstr>Results</vt:lpstr>
      <vt:lpstr>Results</vt:lpstr>
      <vt:lpstr>Cookie Ingredients</vt:lpstr>
      <vt:lpstr>Cookie Ingredients</vt:lpstr>
      <vt:lpstr>Flour and Sugar</vt:lpstr>
      <vt:lpstr>Metabolism</vt:lpstr>
      <vt:lpstr>The Volume Tube</vt:lpstr>
      <vt:lpstr>Sense-Making Discussion</vt:lpstr>
      <vt:lpstr>Sense-Making Discussion</vt:lpstr>
      <vt:lpstr>Sense-Making Discussion</vt:lpstr>
      <vt:lpstr>Clean Up!</vt:lpstr>
      <vt:lpstr>Yeast</vt:lpstr>
      <vt:lpstr>Yeast</vt:lpstr>
      <vt:lpstr>Reading in Science Resources</vt:lpstr>
      <vt:lpstr>Vocabulary Review</vt:lpstr>
      <vt:lpstr>Vocabulary Review</vt:lpstr>
      <vt:lpstr>Focus Question</vt:lpstr>
      <vt:lpstr>Wrap-Up/Warm-Up</vt:lpstr>
      <vt:lpstr>All rights reserved. Copyright The Regents of the University of California.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Maineri</dc:creator>
  <cp:lastModifiedBy>Brian Campbell</cp:lastModifiedBy>
  <cp:revision>471</cp:revision>
  <cp:lastPrinted>2016-01-07T14:06:17Z</cp:lastPrinted>
  <dcterms:created xsi:type="dcterms:W3CDTF">2015-05-13T16:02:12Z</dcterms:created>
  <dcterms:modified xsi:type="dcterms:W3CDTF">2019-02-22T22:30:45Z</dcterms:modified>
</cp:coreProperties>
</file>