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21"/>
  </p:notesMasterIdLst>
  <p:sldIdLst>
    <p:sldId id="266" r:id="rId3"/>
    <p:sldId id="519" r:id="rId4"/>
    <p:sldId id="565" r:id="rId5"/>
    <p:sldId id="566" r:id="rId6"/>
    <p:sldId id="567" r:id="rId7"/>
    <p:sldId id="568" r:id="rId8"/>
    <p:sldId id="569" r:id="rId9"/>
    <p:sldId id="570" r:id="rId10"/>
    <p:sldId id="344" r:id="rId11"/>
    <p:sldId id="510" r:id="rId12"/>
    <p:sldId id="393" r:id="rId13"/>
    <p:sldId id="571" r:id="rId14"/>
    <p:sldId id="520" r:id="rId15"/>
    <p:sldId id="572" r:id="rId16"/>
    <p:sldId id="575" r:id="rId17"/>
    <p:sldId id="574" r:id="rId18"/>
    <p:sldId id="398" r:id="rId19"/>
    <p:sldId id="5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0F0"/>
    <a:srgbClr val="1C92BE"/>
    <a:srgbClr val="62B5D5"/>
    <a:srgbClr val="0182A7"/>
    <a:srgbClr val="21A5AD"/>
    <a:srgbClr val="009999"/>
    <a:srgbClr val="0099CC"/>
    <a:srgbClr val="2D9596"/>
    <a:srgbClr val="2D959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4" autoAdjust="0"/>
    <p:restoredTop sz="81205" autoAdjust="0"/>
  </p:normalViewPr>
  <p:slideViewPr>
    <p:cSldViewPr>
      <p:cViewPr varScale="1">
        <p:scale>
          <a:sx n="64" d="100"/>
          <a:sy n="64" d="100"/>
        </p:scale>
        <p:origin x="168" y="4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0F4F0-0344-4D72-A32E-A880C395CC7C}" type="datetimeFigureOut">
              <a:rPr lang="en-US" smtClean="0"/>
              <a:t>3/31/19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D555D-4138-451D-9508-0A0EF9D4A6AD}" type="slidenum">
              <a:rPr lang="en-US" smtClean="0"/>
              <a:t>‹#›</a:t>
            </a:fld>
            <a:endParaRPr lang="en-US" dirty="0"/>
          </a:p>
        </p:txBody>
      </p:sp>
    </p:spTree>
    <p:extLst>
      <p:ext uri="{BB962C8B-B14F-4D97-AF65-F5344CB8AC3E}">
        <p14:creationId xmlns:p14="http://schemas.microsoft.com/office/powerpoint/2010/main" val="131138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a:t>
            </a:fld>
            <a:endParaRPr lang="en-US" dirty="0"/>
          </a:p>
        </p:txBody>
      </p:sp>
    </p:spTree>
    <p:extLst>
      <p:ext uri="{BB962C8B-B14F-4D97-AF65-F5344CB8AC3E}">
        <p14:creationId xmlns:p14="http://schemas.microsoft.com/office/powerpoint/2010/main" val="163269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10</a:t>
            </a:fld>
            <a:endParaRPr lang="en-US" dirty="0"/>
          </a:p>
        </p:txBody>
      </p:sp>
    </p:spTree>
    <p:extLst>
      <p:ext uri="{BB962C8B-B14F-4D97-AF65-F5344CB8AC3E}">
        <p14:creationId xmlns:p14="http://schemas.microsoft.com/office/powerpoint/2010/main" val="61560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11</a:t>
            </a:fld>
            <a:endParaRPr lang="en-US" dirty="0"/>
          </a:p>
        </p:txBody>
      </p:sp>
    </p:spTree>
    <p:extLst>
      <p:ext uri="{BB962C8B-B14F-4D97-AF65-F5344CB8AC3E}">
        <p14:creationId xmlns:p14="http://schemas.microsoft.com/office/powerpoint/2010/main" val="38795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12</a:t>
            </a:fld>
            <a:endParaRPr lang="en-US" dirty="0"/>
          </a:p>
        </p:txBody>
      </p:sp>
    </p:spTree>
    <p:extLst>
      <p:ext uri="{BB962C8B-B14F-4D97-AF65-F5344CB8AC3E}">
        <p14:creationId xmlns:p14="http://schemas.microsoft.com/office/powerpoint/2010/main" val="3308340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13</a:t>
            </a:fld>
            <a:endParaRPr lang="en-US" dirty="0"/>
          </a:p>
        </p:txBody>
      </p:sp>
    </p:spTree>
    <p:extLst>
      <p:ext uri="{BB962C8B-B14F-4D97-AF65-F5344CB8AC3E}">
        <p14:creationId xmlns:p14="http://schemas.microsoft.com/office/powerpoint/2010/main" val="3082184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14</a:t>
            </a:fld>
            <a:endParaRPr lang="en-US" dirty="0"/>
          </a:p>
        </p:txBody>
      </p:sp>
    </p:spTree>
    <p:extLst>
      <p:ext uri="{BB962C8B-B14F-4D97-AF65-F5344CB8AC3E}">
        <p14:creationId xmlns:p14="http://schemas.microsoft.com/office/powerpoint/2010/main" val="297133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15</a:t>
            </a:fld>
            <a:endParaRPr lang="en-US" dirty="0"/>
          </a:p>
        </p:txBody>
      </p:sp>
    </p:spTree>
    <p:extLst>
      <p:ext uri="{BB962C8B-B14F-4D97-AF65-F5344CB8AC3E}">
        <p14:creationId xmlns:p14="http://schemas.microsoft.com/office/powerpoint/2010/main" val="49143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EA6D555D-4138-451D-9508-0A0EF9D4A6AD}" type="slidenum">
              <a:rPr lang="en-US" smtClean="0"/>
              <a:t>16</a:t>
            </a:fld>
            <a:endParaRPr lang="en-US" dirty="0"/>
          </a:p>
        </p:txBody>
      </p:sp>
    </p:spTree>
    <p:extLst>
      <p:ext uri="{BB962C8B-B14F-4D97-AF65-F5344CB8AC3E}">
        <p14:creationId xmlns:p14="http://schemas.microsoft.com/office/powerpoint/2010/main" val="61059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17</a:t>
            </a:fld>
            <a:endParaRPr lang="en-US" dirty="0"/>
          </a:p>
        </p:txBody>
      </p:sp>
    </p:spTree>
    <p:extLst>
      <p:ext uri="{BB962C8B-B14F-4D97-AF65-F5344CB8AC3E}">
        <p14:creationId xmlns:p14="http://schemas.microsoft.com/office/powerpoint/2010/main" val="437105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8044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a:t>
            </a:fld>
            <a:endParaRPr lang="en-US" dirty="0"/>
          </a:p>
        </p:txBody>
      </p:sp>
    </p:spTree>
    <p:extLst>
      <p:ext uri="{BB962C8B-B14F-4D97-AF65-F5344CB8AC3E}">
        <p14:creationId xmlns:p14="http://schemas.microsoft.com/office/powerpoint/2010/main" val="425154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3</a:t>
            </a:fld>
            <a:endParaRPr lang="en-US" dirty="0"/>
          </a:p>
        </p:txBody>
      </p:sp>
    </p:spTree>
    <p:extLst>
      <p:ext uri="{BB962C8B-B14F-4D97-AF65-F5344CB8AC3E}">
        <p14:creationId xmlns:p14="http://schemas.microsoft.com/office/powerpoint/2010/main" val="248095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4</a:t>
            </a:fld>
            <a:endParaRPr lang="en-US" dirty="0"/>
          </a:p>
        </p:txBody>
      </p:sp>
    </p:spTree>
    <p:extLst>
      <p:ext uri="{BB962C8B-B14F-4D97-AF65-F5344CB8AC3E}">
        <p14:creationId xmlns:p14="http://schemas.microsoft.com/office/powerpoint/2010/main" val="88774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5</a:t>
            </a:fld>
            <a:endParaRPr lang="en-US" dirty="0"/>
          </a:p>
        </p:txBody>
      </p:sp>
    </p:spTree>
    <p:extLst>
      <p:ext uri="{BB962C8B-B14F-4D97-AF65-F5344CB8AC3E}">
        <p14:creationId xmlns:p14="http://schemas.microsoft.com/office/powerpoint/2010/main" val="32061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6</a:t>
            </a:fld>
            <a:endParaRPr lang="en-US" dirty="0"/>
          </a:p>
        </p:txBody>
      </p:sp>
    </p:spTree>
    <p:extLst>
      <p:ext uri="{BB962C8B-B14F-4D97-AF65-F5344CB8AC3E}">
        <p14:creationId xmlns:p14="http://schemas.microsoft.com/office/powerpoint/2010/main" val="37080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7</a:t>
            </a:fld>
            <a:endParaRPr lang="en-US" dirty="0"/>
          </a:p>
        </p:txBody>
      </p:sp>
    </p:spTree>
    <p:extLst>
      <p:ext uri="{BB962C8B-B14F-4D97-AF65-F5344CB8AC3E}">
        <p14:creationId xmlns:p14="http://schemas.microsoft.com/office/powerpoint/2010/main" val="100876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8</a:t>
            </a:fld>
            <a:endParaRPr lang="en-US" dirty="0"/>
          </a:p>
        </p:txBody>
      </p:sp>
    </p:spTree>
    <p:extLst>
      <p:ext uri="{BB962C8B-B14F-4D97-AF65-F5344CB8AC3E}">
        <p14:creationId xmlns:p14="http://schemas.microsoft.com/office/powerpoint/2010/main" val="211399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9</a:t>
            </a:fld>
            <a:endParaRPr lang="en-US" dirty="0"/>
          </a:p>
        </p:txBody>
      </p:sp>
    </p:spTree>
    <p:extLst>
      <p:ext uri="{BB962C8B-B14F-4D97-AF65-F5344CB8AC3E}">
        <p14:creationId xmlns:p14="http://schemas.microsoft.com/office/powerpoint/2010/main" val="336924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Focus question</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12" name="Footer Placeholder 11"/>
          <p:cNvSpPr>
            <a:spLocks noGrp="1"/>
          </p:cNvSpPr>
          <p:nvPr>
            <p:ph type="ftr" sz="quarter" idx="13"/>
          </p:nvPr>
        </p:nvSpPr>
        <p:spPr>
          <a:xfrm>
            <a:off x="914400" y="6266021"/>
            <a:ext cx="3581400" cy="276237"/>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fr-FR" dirty="0"/>
              <a:t>Earth and Sun, 1.1: Shadow Shifting</a:t>
            </a:r>
            <a:endParaRPr lang="en-US" dirty="0"/>
          </a:p>
        </p:txBody>
      </p:sp>
      <p:sp>
        <p:nvSpPr>
          <p:cNvPr id="2" name="TextBox 1">
            <a:extLst>
              <a:ext uri="{FF2B5EF4-FFF2-40B4-BE49-F238E27FC236}">
                <a16:creationId xmlns:a16="http://schemas.microsoft.com/office/drawing/2014/main" id="{80A4135B-FB40-4CA7-9B87-6B19BE9E4051}"/>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393336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Focus question</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12" name="Footer Placeholder 11"/>
          <p:cNvSpPr>
            <a:spLocks noGrp="1"/>
          </p:cNvSpPr>
          <p:nvPr>
            <p:ph type="ftr" sz="quarter" idx="13"/>
          </p:nvPr>
        </p:nvSpPr>
        <p:spPr>
          <a:xfrm>
            <a:off x="914400" y="6266021"/>
            <a:ext cx="3581400" cy="276237"/>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en-US" dirty="0"/>
              <a:t>Earth and Sun, 3.3: Local Weather</a:t>
            </a:r>
          </a:p>
        </p:txBody>
      </p:sp>
    </p:spTree>
    <p:extLst>
      <p:ext uri="{BB962C8B-B14F-4D97-AF65-F5344CB8AC3E}">
        <p14:creationId xmlns:p14="http://schemas.microsoft.com/office/powerpoint/2010/main" val="93529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Warm-Up</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12" name="Footer Placeholder 11"/>
          <p:cNvSpPr>
            <a:spLocks noGrp="1"/>
          </p:cNvSpPr>
          <p:nvPr>
            <p:ph type="ftr" sz="quarter" idx="13"/>
          </p:nvPr>
        </p:nvSpPr>
        <p:spPr>
          <a:xfrm>
            <a:off x="914400" y="6324600"/>
            <a:ext cx="3657600" cy="365125"/>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en-US" dirty="0">
                <a:solidFill>
                  <a:prstClr val="black"/>
                </a:solidFill>
              </a:rPr>
              <a:t>Earth and Sun, 3.3: Local Weather</a:t>
            </a:r>
          </a:p>
        </p:txBody>
      </p:sp>
    </p:spTree>
    <p:extLst>
      <p:ext uri="{BB962C8B-B14F-4D97-AF65-F5344CB8AC3E}">
        <p14:creationId xmlns:p14="http://schemas.microsoft.com/office/powerpoint/2010/main" val="9352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Warm-Up</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12" name="Footer Placeholder 11"/>
          <p:cNvSpPr>
            <a:spLocks noGrp="1"/>
          </p:cNvSpPr>
          <p:nvPr>
            <p:ph type="ftr" sz="quarter" idx="13"/>
          </p:nvPr>
        </p:nvSpPr>
        <p:spPr>
          <a:xfrm>
            <a:off x="914400" y="6324600"/>
            <a:ext cx="3657600" cy="365125"/>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fr-FR" dirty="0">
                <a:solidFill>
                  <a:prstClr val="black"/>
                </a:solidFill>
              </a:rPr>
              <a:t>Earth and Sun, 1.1: Shadow Shifting</a:t>
            </a:r>
            <a:endParaRPr lang="en-US" dirty="0">
              <a:solidFill>
                <a:prstClr val="black"/>
              </a:solidFill>
            </a:endParaRPr>
          </a:p>
        </p:txBody>
      </p:sp>
    </p:spTree>
    <p:extLst>
      <p:ext uri="{BB962C8B-B14F-4D97-AF65-F5344CB8AC3E}">
        <p14:creationId xmlns:p14="http://schemas.microsoft.com/office/powerpoint/2010/main" val="1164930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4300" y="0"/>
            <a:ext cx="9258300" cy="6858000"/>
          </a:xfrm>
          <a:prstGeom prst="rect">
            <a:avLst/>
          </a:prstGeom>
        </p:spPr>
      </p:pic>
      <p:sp>
        <p:nvSpPr>
          <p:cNvPr id="2" name="Title Placeholder 1"/>
          <p:cNvSpPr>
            <a:spLocks noGrp="1"/>
          </p:cNvSpPr>
          <p:nvPr>
            <p:ph type="title"/>
          </p:nvPr>
        </p:nvSpPr>
        <p:spPr>
          <a:xfrm>
            <a:off x="914400" y="685800"/>
            <a:ext cx="7696200" cy="533400"/>
          </a:xfrm>
          <a:prstGeom prst="rect">
            <a:avLst/>
          </a:prstGeom>
        </p:spPr>
        <p:txBody>
          <a:bodyPr vert="horz" lIns="91440" tIns="45720" rIns="91440" bIns="45720" rtlCol="0" anchor="ctr">
            <a:normAutofit/>
          </a:bodyPr>
          <a:lstStyle/>
          <a:p>
            <a:r>
              <a:rPr lang="en-US" dirty="0">
                <a:solidFill>
                  <a:srgbClr val="1C92BE"/>
                </a:solidFill>
              </a:rPr>
              <a:t>Focus question</a:t>
            </a:r>
            <a:endParaRPr lang="en-US" dirty="0"/>
          </a:p>
        </p:txBody>
      </p:sp>
      <p:sp>
        <p:nvSpPr>
          <p:cNvPr id="3" name="Text Placeholder 2"/>
          <p:cNvSpPr>
            <a:spLocks noGrp="1"/>
          </p:cNvSpPr>
          <p:nvPr>
            <p:ph type="body" idx="1"/>
          </p:nvPr>
        </p:nvSpPr>
        <p:spPr>
          <a:xfrm>
            <a:off x="914400" y="1600200"/>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914400" y="6356350"/>
            <a:ext cx="3124200" cy="365125"/>
          </a:xfrm>
          <a:prstGeom prst="rect">
            <a:avLst/>
          </a:prstGeom>
        </p:spPr>
        <p:txBody>
          <a:bodyPr vert="horz" lIns="91440" tIns="45720" rIns="91440" bIns="45720" rtlCol="0" anchor="ctr"/>
          <a:lstStyle>
            <a:lvl1pPr algn="l">
              <a:defRPr sz="1000" i="1">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000" i="1">
                <a:solidFill>
                  <a:schemeClr val="tx1"/>
                </a:solidFill>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Earth and Sun, 1.1: Shadow Shifting</a:t>
            </a:r>
          </a:p>
        </p:txBody>
      </p:sp>
      <p:sp>
        <p:nvSpPr>
          <p:cNvPr id="8" name="TextBox 7">
            <a:extLst>
              <a:ext uri="{FF2B5EF4-FFF2-40B4-BE49-F238E27FC236}">
                <a16:creationId xmlns:a16="http://schemas.microsoft.com/office/drawing/2014/main" id="{D3D41EFA-2028-40E1-8D97-2C1C8FDDE408}"/>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32246698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2" r:id="rId3"/>
  </p:sldLayoutIdLst>
  <p:hf hdr="0" dt="0"/>
  <p:txStyles>
    <p:titleStyle>
      <a:lvl1pPr algn="l" defTabSz="914400" rtl="0" eaLnBrk="1" latinLnBrk="0" hangingPunct="1">
        <a:spcBef>
          <a:spcPct val="0"/>
        </a:spcBef>
        <a:buNone/>
        <a:defRPr sz="3600" kern="1200">
          <a:solidFill>
            <a:srgbClr val="21A5AD"/>
          </a:solidFill>
          <a:latin typeface="Myriad Pro SemiCond"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embo Std Semibold"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embo Std Semibold"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embo Std Semibold"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200" y="0"/>
            <a:ext cx="9258300" cy="6858000"/>
          </a:xfrm>
          <a:prstGeom prst="rect">
            <a:avLst/>
          </a:prstGeom>
        </p:spPr>
      </p:pic>
      <p:sp>
        <p:nvSpPr>
          <p:cNvPr id="2" name="Title Placeholder 1"/>
          <p:cNvSpPr>
            <a:spLocks noGrp="1"/>
          </p:cNvSpPr>
          <p:nvPr>
            <p:ph type="title"/>
          </p:nvPr>
        </p:nvSpPr>
        <p:spPr>
          <a:xfrm>
            <a:off x="914400" y="685800"/>
            <a:ext cx="7696200" cy="533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600200"/>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6356350"/>
            <a:ext cx="3124200" cy="365125"/>
          </a:xfrm>
          <a:prstGeom prst="rect">
            <a:avLst/>
          </a:prstGeom>
        </p:spPr>
        <p:txBody>
          <a:bodyPr vert="horz" lIns="91440" tIns="45720" rIns="91440" bIns="45720" rtlCol="0" anchor="ctr"/>
          <a:lstStyle>
            <a:lvl1pPr algn="l">
              <a:defRPr sz="1200" i="1">
                <a:solidFill>
                  <a:schemeClr val="tx1"/>
                </a:solidFill>
                <a:latin typeface="Myriad Pro SemiCond"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solidFill>
                <a:latin typeface="Myriad Pro SemiCond" pitchFamily="34"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Earth and Sun, 1.1: Shadow Shifting</a:t>
            </a:r>
          </a:p>
        </p:txBody>
      </p:sp>
      <p:sp>
        <p:nvSpPr>
          <p:cNvPr id="8" name="TextBox 7">
            <a:extLst>
              <a:ext uri="{FF2B5EF4-FFF2-40B4-BE49-F238E27FC236}">
                <a16:creationId xmlns:a16="http://schemas.microsoft.com/office/drawing/2014/main" id="{8E9DE9F5-7715-48BC-9358-B569B89D62BB}"/>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2315488861"/>
      </p:ext>
    </p:extLst>
  </p:cSld>
  <p:clrMap bg1="lt1" tx1="dk1" bg2="lt2" tx2="dk2" accent1="accent1" accent2="accent2" accent3="accent3" accent4="accent4" accent5="accent5" accent6="accent6" hlink="hlink" folHlink="folHlink"/>
  <p:sldLayoutIdLst>
    <p:sldLayoutId id="2147483656" r:id="rId1"/>
  </p:sldLayoutIdLst>
  <p:hf hdr="0" dt="0"/>
  <p:txStyles>
    <p:titleStyle>
      <a:lvl1pPr algn="l" defTabSz="914400" rtl="0" eaLnBrk="1" latinLnBrk="0" hangingPunct="1">
        <a:spcBef>
          <a:spcPct val="0"/>
        </a:spcBef>
        <a:buNone/>
        <a:defRPr sz="3600" kern="1200">
          <a:solidFill>
            <a:srgbClr val="21A5AD"/>
          </a:solidFill>
          <a:latin typeface="Myriad Pro SemiCond"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embo Std Semibold"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embo Std Semibold"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embo Std Semibold"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944A2B-A602-42DF-9611-9BE4264754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0"/>
            <a:ext cx="9448800" cy="6858000"/>
          </a:xfrm>
          <a:prstGeom prst="rect">
            <a:avLst/>
          </a:prstGeom>
        </p:spPr>
      </p:pic>
      <p:sp>
        <p:nvSpPr>
          <p:cNvPr id="8" name="TextBox 7"/>
          <p:cNvSpPr txBox="1"/>
          <p:nvPr/>
        </p:nvSpPr>
        <p:spPr>
          <a:xfrm>
            <a:off x="527957" y="4648200"/>
            <a:ext cx="60198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chemeClr val="accent4">
                    <a:lumMod val="75000"/>
                  </a:schemeClr>
                </a:solidFill>
                <a:latin typeface="Bembo Std ExtraBold" pitchFamily="18" charset="0"/>
              </a:rPr>
              <a:t>	</a:t>
            </a:r>
            <a:r>
              <a:rPr lang="en-US" sz="3600" b="1" dirty="0">
                <a:solidFill>
                  <a:srgbClr val="00B0F0"/>
                </a:solidFill>
                <a:latin typeface="Bembo Std ExtraBold" pitchFamily="18" charset="0"/>
              </a:rPr>
              <a:t>Living Systems</a:t>
            </a:r>
            <a:endParaRPr lang="en-US" sz="3600" b="1" dirty="0">
              <a:solidFill>
                <a:srgbClr val="00B0F0"/>
              </a:solidFill>
              <a:latin typeface="Times New Roman" panose="02020603050405020304" pitchFamily="18" charset="0"/>
              <a:cs typeface="Times New Roman" panose="02020603050405020304" pitchFamily="18" charset="0"/>
            </a:endParaRPr>
          </a:p>
          <a:p>
            <a:r>
              <a:rPr lang="en-US" sz="3600" b="1" dirty="0">
                <a:solidFill>
                  <a:srgbClr val="00B0F0"/>
                </a:solidFill>
                <a:latin typeface="Times New Roman" panose="02020603050405020304" pitchFamily="18" charset="0"/>
                <a:cs typeface="Times New Roman" panose="02020603050405020304" pitchFamily="18" charset="0"/>
              </a:rPr>
              <a:t>	Investigation 1, Part 3 –</a:t>
            </a:r>
          </a:p>
          <a:p>
            <a:r>
              <a:rPr lang="en-US" sz="3600" b="1" dirty="0">
                <a:solidFill>
                  <a:srgbClr val="00B0F0"/>
                </a:solidFill>
                <a:latin typeface="Times New Roman" panose="02020603050405020304" pitchFamily="18" charset="0"/>
                <a:cs typeface="Times New Roman" panose="02020603050405020304" pitchFamily="18" charset="0"/>
              </a:rPr>
              <a:t>        </a:t>
            </a:r>
            <a:r>
              <a:rPr lang="en-US" sz="3600" b="1" i="1" dirty="0">
                <a:solidFill>
                  <a:srgbClr val="00B0F0"/>
                </a:solidFill>
                <a:latin typeface="Times New Roman" panose="02020603050405020304" pitchFamily="18" charset="0"/>
                <a:cs typeface="Times New Roman" panose="02020603050405020304" pitchFamily="18" charset="0"/>
              </a:rPr>
              <a:t>Kelp Forest Food Web</a:t>
            </a:r>
            <a:endParaRPr lang="en-US" sz="3600" dirty="0">
              <a:solidFill>
                <a:srgbClr val="00B0F0"/>
              </a:solidFill>
              <a:latin typeface="Times New Roman" panose="02020603050405020304" pitchFamily="18" charset="0"/>
              <a:cs typeface="Times New Roman" panose="02020603050405020304" pitchFamily="18" charset="0"/>
            </a:endParaRPr>
          </a:p>
        </p:txBody>
      </p:sp>
      <p:pic>
        <p:nvPicPr>
          <p:cNvPr id="9" name="Picture 2" descr="C:\Users\bpiotrowski\Desktop2\fosslogo.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0" y="4743157"/>
            <a:ext cx="589878" cy="10104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US" dirty="0">
                <a:solidFill>
                  <a:schemeClr val="bg1"/>
                </a:solidFill>
              </a:rPr>
              <a:t>Slide </a:t>
            </a:r>
            <a:fld id="{4B0123F8-ABA5-45C1-94B7-D06F9E858098}"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258088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399"/>
            <a:ext cx="8001000" cy="4679951"/>
          </a:xfrm>
        </p:spPr>
        <p:txBody>
          <a:bodyPr>
            <a:noAutofit/>
          </a:bodyPr>
          <a:lstStyle/>
          <a:p>
            <a:pPr marL="0" indent="0">
              <a:buNone/>
            </a:pPr>
            <a:r>
              <a:rPr lang="en-US" sz="2800" b="1" dirty="0">
                <a:solidFill>
                  <a:srgbClr val="00B0F0"/>
                </a:solidFill>
              </a:rPr>
              <a:t>kelp forest  </a:t>
            </a:r>
            <a:r>
              <a:rPr lang="en-US" sz="2800" dirty="0"/>
              <a:t>a marine ecosystem where the main producer is kelp</a:t>
            </a:r>
          </a:p>
          <a:p>
            <a:pPr marL="0" indent="0">
              <a:buNone/>
            </a:pPr>
            <a:r>
              <a:rPr lang="en-US" sz="2800" b="1" dirty="0">
                <a:solidFill>
                  <a:srgbClr val="00B0F0"/>
                </a:solidFill>
              </a:rPr>
              <a:t>marine ecosystem  </a:t>
            </a:r>
            <a:r>
              <a:rPr lang="en-US" sz="2800" dirty="0"/>
              <a:t>an ocean ecosystem</a:t>
            </a:r>
          </a:p>
          <a:p>
            <a:pPr marL="0" indent="0">
              <a:buNone/>
            </a:pPr>
            <a:r>
              <a:rPr lang="en-US" sz="2800" b="1" dirty="0">
                <a:solidFill>
                  <a:srgbClr val="00B0F0"/>
                </a:solidFill>
              </a:rPr>
              <a:t>phytoplankton  </a:t>
            </a:r>
            <a:r>
              <a:rPr lang="en-US" sz="2800" dirty="0"/>
              <a:t>microscopic plantlike organisms in aquatic environments that produce their own food</a:t>
            </a:r>
          </a:p>
          <a:p>
            <a:pPr marL="0" indent="0">
              <a:buNone/>
            </a:pPr>
            <a:r>
              <a:rPr lang="en-US" sz="2800" b="1" dirty="0">
                <a:solidFill>
                  <a:srgbClr val="00B0F0"/>
                </a:solidFill>
              </a:rPr>
              <a:t>zooplankton  </a:t>
            </a:r>
            <a:r>
              <a:rPr lang="en-US" sz="2800" dirty="0"/>
              <a:t>microscopic animals in aquatic environments</a:t>
            </a:r>
          </a:p>
        </p:txBody>
      </p:sp>
      <p:sp>
        <p:nvSpPr>
          <p:cNvPr id="3" name="Title 2"/>
          <p:cNvSpPr>
            <a:spLocks noGrp="1"/>
          </p:cNvSpPr>
          <p:nvPr>
            <p:ph type="title"/>
          </p:nvPr>
        </p:nvSpPr>
        <p:spPr/>
        <p:txBody>
          <a:bodyPr/>
          <a:lstStyle/>
          <a:p>
            <a:r>
              <a:rPr lang="en-US" dirty="0">
                <a:solidFill>
                  <a:srgbClr val="1C92BE"/>
                </a:solidFill>
              </a:rPr>
              <a:t>Vocabulary Review</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10</a:t>
            </a:fld>
            <a:endParaRPr lang="en-US" dirty="0"/>
          </a:p>
        </p:txBody>
      </p:sp>
      <p:sp>
        <p:nvSpPr>
          <p:cNvPr id="10" name="Footer Placeholder 3">
            <a:extLst>
              <a:ext uri="{FF2B5EF4-FFF2-40B4-BE49-F238E27FC236}">
                <a16:creationId xmlns:a16="http://schemas.microsoft.com/office/drawing/2014/main" id="{B504DD5A-781E-46D7-BCF5-E3CB5D1918B1}"/>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11</a:t>
            </a:r>
          </a:p>
        </p:txBody>
      </p:sp>
    </p:spTree>
    <p:extLst>
      <p:ext uri="{BB962C8B-B14F-4D97-AF65-F5344CB8AC3E}">
        <p14:creationId xmlns:p14="http://schemas.microsoft.com/office/powerpoint/2010/main" val="115214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piotrowski\Desktop2\P10_48076282SS_Hir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3300" y="2209800"/>
            <a:ext cx="2438400" cy="3599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14400" y="1405085"/>
            <a:ext cx="7086600" cy="3733800"/>
          </a:xfrm>
        </p:spPr>
        <p:txBody>
          <a:bodyPr>
            <a:normAutofit/>
          </a:bodyPr>
          <a:lstStyle/>
          <a:p>
            <a:r>
              <a:rPr lang="en-US" dirty="0">
                <a:solidFill>
                  <a:srgbClr val="FF0000"/>
                </a:solidFill>
              </a:rPr>
              <a:t>What organisms are both predators and prey in the kelp forest ecosystem?</a:t>
            </a:r>
          </a:p>
        </p:txBody>
      </p:sp>
      <p:sp>
        <p:nvSpPr>
          <p:cNvPr id="3" name="Title 2"/>
          <p:cNvSpPr>
            <a:spLocks noGrp="1"/>
          </p:cNvSpPr>
          <p:nvPr>
            <p:ph type="title"/>
          </p:nvPr>
        </p:nvSpPr>
        <p:spPr/>
        <p:txBody>
          <a:bodyPr/>
          <a:lstStyle/>
          <a:p>
            <a:r>
              <a:rPr lang="en-US" dirty="0">
                <a:solidFill>
                  <a:srgbClr val="1C92BE"/>
                </a:solidFill>
              </a:rPr>
              <a:t>Focus Question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11</a:t>
            </a:fld>
            <a:endParaRPr lang="en-US" dirty="0"/>
          </a:p>
        </p:txBody>
      </p:sp>
      <p:sp>
        <p:nvSpPr>
          <p:cNvPr id="11" name="Footer Placeholder 3">
            <a:extLst>
              <a:ext uri="{FF2B5EF4-FFF2-40B4-BE49-F238E27FC236}">
                <a16:creationId xmlns:a16="http://schemas.microsoft.com/office/drawing/2014/main" id="{A2E1C495-37A0-438B-8D11-AE01361A90C1}"/>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12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00187"/>
            <a:ext cx="685800" cy="709613"/>
          </a:xfrm>
          <a:prstGeom prst="rect">
            <a:avLst/>
          </a:prstGeom>
        </p:spPr>
      </p:pic>
    </p:spTree>
    <p:extLst>
      <p:ext uri="{BB962C8B-B14F-4D97-AF65-F5344CB8AC3E}">
        <p14:creationId xmlns:p14="http://schemas.microsoft.com/office/powerpoint/2010/main" val="303873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9036" y="1291503"/>
            <a:ext cx="7315200" cy="5247409"/>
          </a:xfrm>
        </p:spPr>
        <p:txBody>
          <a:bodyPr>
            <a:normAutofit/>
          </a:bodyPr>
          <a:lstStyle/>
          <a:p>
            <a:r>
              <a:rPr lang="en-US" dirty="0"/>
              <a:t>Inventory the Monterey Bay Food Web cards and put them in the zip bag.</a:t>
            </a:r>
            <a:br>
              <a:rPr lang="en-US" dirty="0"/>
            </a:br>
            <a:endParaRPr lang="en-US" dirty="0"/>
          </a:p>
          <a:p>
            <a:r>
              <a:rPr lang="en-US" dirty="0"/>
              <a:t>Return the cards to the materials station.</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Clean Up!</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12</a:t>
            </a:fld>
            <a:endParaRPr lang="en-US" dirty="0"/>
          </a:p>
        </p:txBody>
      </p:sp>
      <p:sp>
        <p:nvSpPr>
          <p:cNvPr id="7" name="Footer Placeholder 3">
            <a:extLst>
              <a:ext uri="{FF2B5EF4-FFF2-40B4-BE49-F238E27FC236}">
                <a16:creationId xmlns:a16="http://schemas.microsoft.com/office/drawing/2014/main" id="{6D8A335F-80E9-4EF5-88E8-71A3439D5C3A}"/>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13</a:t>
            </a:r>
          </a:p>
        </p:txBody>
      </p:sp>
    </p:spTree>
    <p:extLst>
      <p:ext uri="{BB962C8B-B14F-4D97-AF65-F5344CB8AC3E}">
        <p14:creationId xmlns:p14="http://schemas.microsoft.com/office/powerpoint/2010/main" val="51350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Response Sheet</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13</a:t>
            </a:fld>
            <a:endParaRPr lang="en-US" dirty="0"/>
          </a:p>
        </p:txBody>
      </p:sp>
      <p:sp>
        <p:nvSpPr>
          <p:cNvPr id="9" name="Footer Placeholder 3">
            <a:extLst>
              <a:ext uri="{FF2B5EF4-FFF2-40B4-BE49-F238E27FC236}">
                <a16:creationId xmlns:a16="http://schemas.microsoft.com/office/drawing/2014/main" id="{EB13C894-8579-4766-B712-4258F8232AA3}"/>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14</a:t>
            </a:r>
          </a:p>
        </p:txBody>
      </p:sp>
      <p:pic>
        <p:nvPicPr>
          <p:cNvPr id="4" name="Picture 3">
            <a:extLst>
              <a:ext uri="{FF2B5EF4-FFF2-40B4-BE49-F238E27FC236}">
                <a16:creationId xmlns:a16="http://schemas.microsoft.com/office/drawing/2014/main" id="{0AD236ED-2BA9-2644-950C-5E458B1002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420" r="3088" b="51111"/>
          <a:stretch/>
        </p:blipFill>
        <p:spPr>
          <a:xfrm rot="5400000">
            <a:off x="2523545" y="2042102"/>
            <a:ext cx="5011310" cy="3352800"/>
          </a:xfrm>
          <a:prstGeom prst="rect">
            <a:avLst/>
          </a:prstGeom>
          <a:ln>
            <a:solidFill>
              <a:schemeClr val="accent1"/>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53836"/>
            <a:ext cx="762000" cy="788458"/>
          </a:xfrm>
          <a:prstGeom prst="rect">
            <a:avLst/>
          </a:prstGeom>
        </p:spPr>
      </p:pic>
    </p:spTree>
    <p:extLst>
      <p:ext uri="{BB962C8B-B14F-4D97-AF65-F5344CB8AC3E}">
        <p14:creationId xmlns:p14="http://schemas.microsoft.com/office/powerpoint/2010/main" val="354227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Reading in Science Resources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14</a:t>
            </a:fld>
            <a:endParaRPr lang="en-US" dirty="0"/>
          </a:p>
        </p:txBody>
      </p:sp>
      <p:sp>
        <p:nvSpPr>
          <p:cNvPr id="9" name="Footer Placeholder 3">
            <a:extLst>
              <a:ext uri="{FF2B5EF4-FFF2-40B4-BE49-F238E27FC236}">
                <a16:creationId xmlns:a16="http://schemas.microsoft.com/office/drawing/2014/main" id="{EB13C894-8579-4766-B712-4258F8232AA3}"/>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Steps 15–17</a:t>
            </a:r>
          </a:p>
        </p:txBody>
      </p:sp>
      <p:pic>
        <p:nvPicPr>
          <p:cNvPr id="7" name="Picture 6">
            <a:extLst>
              <a:ext uri="{FF2B5EF4-FFF2-40B4-BE49-F238E27FC236}">
                <a16:creationId xmlns:a16="http://schemas.microsoft.com/office/drawing/2014/main" id="{CB803E9E-76C1-0344-9C25-165FE79C33F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352800" y="1211401"/>
            <a:ext cx="3875824" cy="5121275"/>
          </a:xfrm>
          <a:prstGeom prst="rect">
            <a:avLst/>
          </a:prstGeom>
          <a:ln>
            <a:solidFill>
              <a:schemeClr val="accent1"/>
            </a:solidFill>
          </a:ln>
        </p:spPr>
      </p:pic>
    </p:spTree>
    <p:extLst>
      <p:ext uri="{BB962C8B-B14F-4D97-AF65-F5344CB8AC3E}">
        <p14:creationId xmlns:p14="http://schemas.microsoft.com/office/powerpoint/2010/main" val="306340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Web of Life</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15</a:t>
            </a:fld>
            <a:endParaRPr lang="en-US" dirty="0"/>
          </a:p>
        </p:txBody>
      </p:sp>
      <p:sp>
        <p:nvSpPr>
          <p:cNvPr id="9" name="Footer Placeholder 3">
            <a:extLst>
              <a:ext uri="{FF2B5EF4-FFF2-40B4-BE49-F238E27FC236}">
                <a16:creationId xmlns:a16="http://schemas.microsoft.com/office/drawing/2014/main" id="{EB13C894-8579-4766-B712-4258F8232AA3}"/>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18</a:t>
            </a:r>
          </a:p>
        </p:txBody>
      </p:sp>
      <p:pic>
        <p:nvPicPr>
          <p:cNvPr id="4" name="Picture 3">
            <a:extLst>
              <a:ext uri="{FF2B5EF4-FFF2-40B4-BE49-F238E27FC236}">
                <a16:creationId xmlns:a16="http://schemas.microsoft.com/office/drawing/2014/main" id="{7E2126B6-4988-4544-A1F1-75478AB30F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6910" y="1447800"/>
            <a:ext cx="5990590" cy="4521200"/>
          </a:xfrm>
          <a:prstGeom prst="rect">
            <a:avLst/>
          </a:prstGeom>
          <a:ln>
            <a:solidFill>
              <a:schemeClr val="accent1"/>
            </a:solidFill>
          </a:ln>
        </p:spPr>
      </p:pic>
    </p:spTree>
    <p:extLst>
      <p:ext uri="{BB962C8B-B14F-4D97-AF65-F5344CB8AC3E}">
        <p14:creationId xmlns:p14="http://schemas.microsoft.com/office/powerpoint/2010/main" val="2850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Reading in Science Resources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16</a:t>
            </a:fld>
            <a:endParaRPr lang="en-US" dirty="0"/>
          </a:p>
        </p:txBody>
      </p:sp>
      <p:sp>
        <p:nvSpPr>
          <p:cNvPr id="9" name="Footer Placeholder 3">
            <a:extLst>
              <a:ext uri="{FF2B5EF4-FFF2-40B4-BE49-F238E27FC236}">
                <a16:creationId xmlns:a16="http://schemas.microsoft.com/office/drawing/2014/main" id="{EB13C894-8579-4766-B712-4258F8232AA3}"/>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Steps 19–20</a:t>
            </a:r>
          </a:p>
        </p:txBody>
      </p:sp>
      <p:pic>
        <p:nvPicPr>
          <p:cNvPr id="4" name="Picture 3">
            <a:extLst>
              <a:ext uri="{FF2B5EF4-FFF2-40B4-BE49-F238E27FC236}">
                <a16:creationId xmlns:a16="http://schemas.microsoft.com/office/drawing/2014/main" id="{0FB018F0-0493-414E-A3CB-752F57C42BA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352800" y="1380410"/>
            <a:ext cx="3625703" cy="4724401"/>
          </a:xfrm>
          <a:prstGeom prst="rect">
            <a:avLst/>
          </a:prstGeom>
          <a:ln>
            <a:solidFill>
              <a:schemeClr val="accent1"/>
            </a:solidFill>
          </a:ln>
        </p:spPr>
      </p:pic>
    </p:spTree>
    <p:extLst>
      <p:ext uri="{BB962C8B-B14F-4D97-AF65-F5344CB8AC3E}">
        <p14:creationId xmlns:p14="http://schemas.microsoft.com/office/powerpoint/2010/main" val="239650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Wrap-Up/Warm-Up</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17</a:t>
            </a:fld>
            <a:endParaRPr lang="en-US" dirty="0"/>
          </a:p>
        </p:txBody>
      </p:sp>
      <p:sp>
        <p:nvSpPr>
          <p:cNvPr id="11" name="Footer Placeholder 3">
            <a:extLst>
              <a:ext uri="{FF2B5EF4-FFF2-40B4-BE49-F238E27FC236}">
                <a16:creationId xmlns:a16="http://schemas.microsoft.com/office/drawing/2014/main" id="{897F87D0-A3C4-488F-856A-4222BA4E8592}"/>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21</a:t>
            </a:r>
          </a:p>
        </p:txBody>
      </p:sp>
      <p:sp>
        <p:nvSpPr>
          <p:cNvPr id="7" name="Content Placeholder 1"/>
          <p:cNvSpPr txBox="1">
            <a:spLocks/>
          </p:cNvSpPr>
          <p:nvPr/>
        </p:nvSpPr>
        <p:spPr>
          <a:xfrm>
            <a:off x="914400" y="1600200"/>
            <a:ext cx="7086600" cy="434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100" dirty="0">
                <a:solidFill>
                  <a:srgbClr val="FF0000"/>
                </a:solidFill>
              </a:rPr>
              <a:t>What organisms are both predators and prey in the kelp forest ecosystem?</a:t>
            </a:r>
          </a:p>
          <a:p>
            <a:pPr marL="0" indent="0">
              <a:buNone/>
            </a:pPr>
            <a:br>
              <a:rPr lang="en-US" dirty="0"/>
            </a:br>
            <a:endParaRPr lang="en-US" dirty="0"/>
          </a:p>
          <a:p>
            <a:pPr marL="0" indent="0">
              <a:buNone/>
            </a:pPr>
            <a:r>
              <a:rPr lang="en-US" dirty="0"/>
              <a:t>Pair up with a partner to share and compare your answers to the focus question.</a:t>
            </a:r>
            <a:endParaRPr lang="en-US"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600200"/>
            <a:ext cx="685800" cy="709613"/>
          </a:xfrm>
          <a:prstGeom prst="rect">
            <a:avLst/>
          </a:prstGeom>
        </p:spPr>
      </p:pic>
    </p:spTree>
    <p:extLst>
      <p:ext uri="{BB962C8B-B14F-4D97-AF65-F5344CB8AC3E}">
        <p14:creationId xmlns:p14="http://schemas.microsoft.com/office/powerpoint/2010/main" val="180542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52600"/>
            <a:ext cx="7696200" cy="4373563"/>
          </a:xfrm>
        </p:spPr>
        <p:txBody>
          <a:bodyPr>
            <a:normAutofit/>
          </a:bodyPr>
          <a:lstStyle/>
          <a:p>
            <a:pPr marL="0" indent="0">
              <a:buNone/>
            </a:pPr>
            <a:r>
              <a:rPr lang="en-US" sz="2000" dirty="0"/>
              <a:t>Developed at</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000" dirty="0"/>
              <a:t>Published and Distributed by</a:t>
            </a:r>
          </a:p>
          <a:p>
            <a:pPr marL="0" indent="0">
              <a:buNone/>
            </a:pPr>
            <a:endParaRPr lang="en-US" sz="3600" dirty="0"/>
          </a:p>
        </p:txBody>
      </p:sp>
      <p:sp>
        <p:nvSpPr>
          <p:cNvPr id="3" name="Title 2"/>
          <p:cNvSpPr>
            <a:spLocks noGrp="1"/>
          </p:cNvSpPr>
          <p:nvPr>
            <p:ph type="title"/>
          </p:nvPr>
        </p:nvSpPr>
        <p:spPr>
          <a:xfrm>
            <a:off x="818355" y="609600"/>
            <a:ext cx="7696200" cy="1219200"/>
          </a:xfrm>
        </p:spPr>
        <p:txBody>
          <a:bodyPr/>
          <a:lstStyle/>
          <a:p>
            <a:r>
              <a:rPr lang="en-US" sz="2400" i="0" dirty="0">
                <a:solidFill>
                  <a:schemeClr val="tx1"/>
                </a:solidFill>
              </a:rPr>
              <a:t>All rights reserved. Copyright The Regents of the University of California. </a:t>
            </a:r>
          </a:p>
        </p:txBody>
      </p:sp>
      <p:pic>
        <p:nvPicPr>
          <p:cNvPr id="1026" name="Picture 2" descr="C:\Users\bpiotrowski\Desktop2\LHS 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2902" y="2295236"/>
            <a:ext cx="3998913" cy="12223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piotrowski\Desktop2\Delta log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9316" y="3810000"/>
            <a:ext cx="4267200" cy="986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2501882"/>
            <a:ext cx="3473824" cy="954107"/>
          </a:xfrm>
          <a:prstGeom prst="rect">
            <a:avLst/>
          </a:prstGeom>
          <a:noFill/>
        </p:spPr>
        <p:txBody>
          <a:bodyPr wrap="square" rtlCol="0">
            <a:spAutoFit/>
          </a:bodyPr>
          <a:lstStyle/>
          <a:p>
            <a:r>
              <a:rPr lang="en-US" sz="1400" dirty="0">
                <a:solidFill>
                  <a:prstClr val="black"/>
                </a:solidFill>
                <a:latin typeface="Times New Roman" panose="02020603050405020304" pitchFamily="18" charset="0"/>
                <a:cs typeface="Times New Roman" panose="02020603050405020304" pitchFamily="18" charset="0"/>
              </a:rPr>
              <a:t>Photo credits:</a:t>
            </a:r>
          </a:p>
          <a:p>
            <a:r>
              <a:rPr lang="en-US" sz="1400" dirty="0">
                <a:solidFill>
                  <a:prstClr val="black"/>
                </a:solidFill>
                <a:latin typeface="Times New Roman" panose="02020603050405020304" pitchFamily="18" charset="0"/>
                <a:cs typeface="Times New Roman" panose="02020603050405020304" pitchFamily="18" charset="0"/>
              </a:rPr>
              <a:t>Cover slide: </a:t>
            </a:r>
            <a:r>
              <a:rPr lang="en-US" sz="1400" dirty="0">
                <a:latin typeface="Times New Roman" panose="02020603050405020304" pitchFamily="18" charset="0"/>
                <a:cs typeface="Times New Roman" panose="02020603050405020304" pitchFamily="18" charset="0"/>
              </a:rPr>
              <a:t>© photovideostock/Shutterstock</a:t>
            </a:r>
          </a:p>
          <a:p>
            <a:r>
              <a:rPr lang="en-US" sz="1400" dirty="0">
                <a:solidFill>
                  <a:prstClr val="black"/>
                </a:solidFill>
                <a:latin typeface="Times New Roman" panose="02020603050405020304" pitchFamily="18" charset="0"/>
                <a:cs typeface="Times New Roman" panose="02020603050405020304" pitchFamily="18" charset="0"/>
              </a:rPr>
              <a:t>Notebook image: © photastic/Shutterstock</a:t>
            </a:r>
          </a:p>
          <a:p>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3"/>
          </p:nvPr>
        </p:nvSpPr>
        <p:spPr>
          <a:xfrm>
            <a:off x="914399" y="6324600"/>
            <a:ext cx="3917415" cy="365125"/>
          </a:xfrm>
        </p:spPr>
        <p:txBody>
          <a:bodyPr/>
          <a:lstStyle/>
          <a:p>
            <a:r>
              <a:rPr lang="en-US"/>
              <a:t>Living Systems, 1.3: Kelp Forest Food Web</a:t>
            </a:r>
            <a:endParaRPr lang="en-US" dirty="0"/>
          </a:p>
        </p:txBody>
      </p:sp>
      <p:sp>
        <p:nvSpPr>
          <p:cNvPr id="6" name="Slide Number Placeholder 5"/>
          <p:cNvSpPr>
            <a:spLocks noGrp="1"/>
          </p:cNvSpPr>
          <p:nvPr>
            <p:ph type="sldNum" sz="quarter" idx="12"/>
          </p:nvPr>
        </p:nvSpPr>
        <p:spPr/>
        <p:txBody>
          <a:bodyPr/>
          <a:lstStyle/>
          <a:p>
            <a:r>
              <a:rPr lang="en-US" dirty="0">
                <a:solidFill>
                  <a:prstClr val="black"/>
                </a:solidFill>
              </a:rPr>
              <a:t>Slide </a:t>
            </a:r>
            <a:fld id="{4B0123F8-ABA5-45C1-94B7-D06F9E858098}" type="slidenum">
              <a:rPr lang="en-US" smtClean="0">
                <a:solidFill>
                  <a:prstClr val="black"/>
                </a:solidFill>
              </a:rPr>
              <a:pPr/>
              <a:t>18</a:t>
            </a:fld>
            <a:endParaRPr lang="en-US" dirty="0">
              <a:solidFill>
                <a:prstClr val="black"/>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54" y="5037718"/>
            <a:ext cx="4145361" cy="982082"/>
          </a:xfrm>
          <a:prstGeom prst="rect">
            <a:avLst/>
          </a:prstGeom>
        </p:spPr>
      </p:pic>
      <p:sp>
        <p:nvSpPr>
          <p:cNvPr id="7" name="TextBox 6">
            <a:extLst>
              <a:ext uri="{FF2B5EF4-FFF2-40B4-BE49-F238E27FC236}">
                <a16:creationId xmlns:a16="http://schemas.microsoft.com/office/drawing/2014/main" id="{1AC443F0-27F8-4D8F-BFCA-019FFEBB479D}"/>
              </a:ext>
            </a:extLst>
          </p:cNvPr>
          <p:cNvSpPr txBox="1"/>
          <p:nvPr/>
        </p:nvSpPr>
        <p:spPr>
          <a:xfrm>
            <a:off x="4285455" y="2603956"/>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126529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8255" y="1474066"/>
            <a:ext cx="7315200" cy="5247409"/>
          </a:xfrm>
        </p:spPr>
        <p:txBody>
          <a:bodyPr>
            <a:normAutofit/>
          </a:bodyPr>
          <a:lstStyle/>
          <a:p>
            <a:pPr marL="0" indent="0">
              <a:buNone/>
            </a:pPr>
            <a:r>
              <a:rPr lang="en-US" dirty="0"/>
              <a:t>Where would you find a </a:t>
            </a:r>
            <a:r>
              <a:rPr lang="en-US" b="1" dirty="0">
                <a:solidFill>
                  <a:srgbClr val="00B0F0"/>
                </a:solidFill>
              </a:rPr>
              <a:t>kelp forest</a:t>
            </a:r>
            <a:r>
              <a:rPr lang="en-US" dirty="0"/>
              <a:t>?</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Kelp Forest</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a:t>
            </a:fld>
            <a:endParaRPr lang="en-US" dirty="0"/>
          </a:p>
        </p:txBody>
      </p:sp>
      <p:sp>
        <p:nvSpPr>
          <p:cNvPr id="7" name="Footer Placeholder 3">
            <a:extLst>
              <a:ext uri="{FF2B5EF4-FFF2-40B4-BE49-F238E27FC236}">
                <a16:creationId xmlns:a16="http://schemas.microsoft.com/office/drawing/2014/main" id="{6D8A335F-80E9-4EF5-88E8-71A3439D5C3A}"/>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1</a:t>
            </a:r>
          </a:p>
        </p:txBody>
      </p:sp>
    </p:spTree>
    <p:extLst>
      <p:ext uri="{BB962C8B-B14F-4D97-AF65-F5344CB8AC3E}">
        <p14:creationId xmlns:p14="http://schemas.microsoft.com/office/powerpoint/2010/main" val="357699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a:bodyPr>
          <a:lstStyle/>
          <a:p>
            <a:pPr marL="0" indent="0">
              <a:buNone/>
            </a:pPr>
            <a:r>
              <a:rPr lang="en-US" dirty="0"/>
              <a:t>Kelp forests are found in the ocean, in </a:t>
            </a:r>
            <a:r>
              <a:rPr lang="en-US" b="1" dirty="0">
                <a:solidFill>
                  <a:srgbClr val="00B0F0"/>
                </a:solidFill>
              </a:rPr>
              <a:t>marine ecosystems</a:t>
            </a:r>
            <a:r>
              <a:rPr lang="en-US" dirty="0"/>
              <a:t>. Kelp is a kind of sea weed.</a:t>
            </a:r>
          </a:p>
          <a:p>
            <a:pPr marL="0" indent="0">
              <a:buNone/>
            </a:pPr>
            <a:endParaRPr lang="en-US" dirty="0"/>
          </a:p>
          <a:p>
            <a:pPr marL="0" indent="0">
              <a:buNone/>
            </a:pPr>
            <a:r>
              <a:rPr lang="en-US" dirty="0"/>
              <a:t>The Monterey Bay National Marine Sanctuary is home to a kelp forest off the California coast.</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Kelp Forest</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3</a:t>
            </a:fld>
            <a:endParaRPr lang="en-US" dirty="0"/>
          </a:p>
        </p:txBody>
      </p:sp>
      <p:sp>
        <p:nvSpPr>
          <p:cNvPr id="7" name="Footer Placeholder 3">
            <a:extLst>
              <a:ext uri="{FF2B5EF4-FFF2-40B4-BE49-F238E27FC236}">
                <a16:creationId xmlns:a16="http://schemas.microsoft.com/office/drawing/2014/main" id="{6D8A335F-80E9-4EF5-88E8-71A3439D5C3A}"/>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1</a:t>
            </a:r>
          </a:p>
        </p:txBody>
      </p:sp>
    </p:spTree>
    <p:extLst>
      <p:ext uri="{BB962C8B-B14F-4D97-AF65-F5344CB8AC3E}">
        <p14:creationId xmlns:p14="http://schemas.microsoft.com/office/powerpoint/2010/main" val="159677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lnSpcReduction="10000"/>
          </a:bodyPr>
          <a:lstStyle/>
          <a:p>
            <a:r>
              <a:rPr lang="en-US" dirty="0"/>
              <a:t>Spread out the Monterey Bay Food Web cards.</a:t>
            </a:r>
          </a:p>
          <a:p>
            <a:pPr marL="0" indent="0">
              <a:buNone/>
            </a:pPr>
            <a:endParaRPr lang="en-US" dirty="0"/>
          </a:p>
          <a:p>
            <a:r>
              <a:rPr lang="en-US" dirty="0"/>
              <a:t>Take three cards and study the information on them.</a:t>
            </a:r>
          </a:p>
          <a:p>
            <a:pPr marL="0" indent="0">
              <a:buNone/>
            </a:pPr>
            <a:endParaRPr lang="en-US" dirty="0"/>
          </a:p>
          <a:p>
            <a:r>
              <a:rPr lang="en-US" dirty="0"/>
              <a:t>Work with your group to create food chains with your cards.</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Marine Organisms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4</a:t>
            </a:fld>
            <a:endParaRPr lang="en-US" dirty="0"/>
          </a:p>
        </p:txBody>
      </p:sp>
      <p:sp>
        <p:nvSpPr>
          <p:cNvPr id="7" name="Footer Placeholder 3">
            <a:extLst>
              <a:ext uri="{FF2B5EF4-FFF2-40B4-BE49-F238E27FC236}">
                <a16:creationId xmlns:a16="http://schemas.microsoft.com/office/drawing/2014/main" id="{6D8A335F-80E9-4EF5-88E8-71A3439D5C3A}"/>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2</a:t>
            </a:r>
          </a:p>
        </p:txBody>
      </p:sp>
    </p:spTree>
    <p:extLst>
      <p:ext uri="{BB962C8B-B14F-4D97-AF65-F5344CB8AC3E}">
        <p14:creationId xmlns:p14="http://schemas.microsoft.com/office/powerpoint/2010/main" val="278227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fontScale="92500" lnSpcReduction="10000"/>
          </a:bodyPr>
          <a:lstStyle/>
          <a:p>
            <a:pPr marL="0" indent="0">
              <a:buNone/>
            </a:pPr>
            <a:r>
              <a:rPr lang="en-US" dirty="0"/>
              <a:t>Find the cards that include the name </a:t>
            </a:r>
            <a:r>
              <a:rPr lang="en-US" i="1" dirty="0"/>
              <a:t>plankton</a:t>
            </a:r>
            <a:r>
              <a:rPr lang="en-US" dirty="0"/>
              <a:t>.</a:t>
            </a:r>
            <a:br>
              <a:rPr lang="en-US" dirty="0"/>
            </a:br>
            <a:endParaRPr lang="en-US" dirty="0"/>
          </a:p>
          <a:p>
            <a:pPr marL="0" indent="0">
              <a:buNone/>
            </a:pPr>
            <a:r>
              <a:rPr lang="en-US" i="1" dirty="0"/>
              <a:t>Plankton</a:t>
            </a:r>
            <a:r>
              <a:rPr lang="en-US" dirty="0"/>
              <a:t> means "drifting." Plankton are microorganisms that drift in the water with the currents.</a:t>
            </a:r>
          </a:p>
          <a:p>
            <a:pPr marL="0" indent="0">
              <a:buNone/>
            </a:pPr>
            <a:endParaRPr lang="en-US" dirty="0"/>
          </a:p>
          <a:p>
            <a:pPr marL="0" indent="0">
              <a:buNone/>
            </a:pPr>
            <a:r>
              <a:rPr lang="en-US" dirty="0"/>
              <a:t>What is the difference between </a:t>
            </a:r>
            <a:r>
              <a:rPr lang="en-US" b="1" dirty="0">
                <a:solidFill>
                  <a:srgbClr val="00B0F0"/>
                </a:solidFill>
              </a:rPr>
              <a:t>phytoplankton</a:t>
            </a:r>
            <a:r>
              <a:rPr lang="en-US" dirty="0"/>
              <a:t> and </a:t>
            </a:r>
            <a:r>
              <a:rPr lang="en-US" b="1" dirty="0">
                <a:solidFill>
                  <a:srgbClr val="00B0F0"/>
                </a:solidFill>
              </a:rPr>
              <a:t>zooplankton</a:t>
            </a:r>
            <a:r>
              <a:rPr lang="en-US" dirty="0"/>
              <a:t>?</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Plankton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5</a:t>
            </a:fld>
            <a:endParaRPr lang="en-US" dirty="0"/>
          </a:p>
        </p:txBody>
      </p:sp>
      <p:sp>
        <p:nvSpPr>
          <p:cNvPr id="7" name="Footer Placeholder 3">
            <a:extLst>
              <a:ext uri="{FF2B5EF4-FFF2-40B4-BE49-F238E27FC236}">
                <a16:creationId xmlns:a16="http://schemas.microsoft.com/office/drawing/2014/main" id="{6D8A335F-80E9-4EF5-88E8-71A3439D5C3A}"/>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3</a:t>
            </a:r>
          </a:p>
        </p:txBody>
      </p:sp>
    </p:spTree>
    <p:extLst>
      <p:ext uri="{BB962C8B-B14F-4D97-AF65-F5344CB8AC3E}">
        <p14:creationId xmlns:p14="http://schemas.microsoft.com/office/powerpoint/2010/main" val="97327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1327" y="1291503"/>
            <a:ext cx="7315200" cy="5247409"/>
          </a:xfrm>
        </p:spPr>
        <p:txBody>
          <a:bodyPr>
            <a:normAutofit/>
          </a:bodyPr>
          <a:lstStyle/>
          <a:p>
            <a:pPr marL="0" indent="0">
              <a:buNone/>
            </a:pPr>
            <a:r>
              <a:rPr lang="en-US" dirty="0"/>
              <a:t>What organisms compete for the same food resources in the kelp forest ecosystem?</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Kelp Forest Food Web</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6</a:t>
            </a:fld>
            <a:endParaRPr lang="en-US" dirty="0"/>
          </a:p>
        </p:txBody>
      </p:sp>
      <p:sp>
        <p:nvSpPr>
          <p:cNvPr id="7" name="Footer Placeholder 3">
            <a:extLst>
              <a:ext uri="{FF2B5EF4-FFF2-40B4-BE49-F238E27FC236}">
                <a16:creationId xmlns:a16="http://schemas.microsoft.com/office/drawing/2014/main" id="{6D8A335F-80E9-4EF5-88E8-71A3439D5C3A}"/>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4</a:t>
            </a:r>
          </a:p>
        </p:txBody>
      </p:sp>
    </p:spTree>
    <p:extLst>
      <p:ext uri="{BB962C8B-B14F-4D97-AF65-F5344CB8AC3E}">
        <p14:creationId xmlns:p14="http://schemas.microsoft.com/office/powerpoint/2010/main" val="420139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1503"/>
            <a:ext cx="7315200" cy="5247409"/>
          </a:xfrm>
        </p:spPr>
        <p:txBody>
          <a:bodyPr>
            <a:normAutofit lnSpcReduction="10000"/>
          </a:bodyPr>
          <a:lstStyle/>
          <a:p>
            <a:pPr marL="0" indent="0">
              <a:buNone/>
            </a:pPr>
            <a:r>
              <a:rPr lang="en-US" dirty="0"/>
              <a:t>Create one food web using all twelve of the Monterey Bay Food Web cards.</a:t>
            </a:r>
          </a:p>
          <a:p>
            <a:pPr marL="0" indent="0">
              <a:buNone/>
            </a:pPr>
            <a:endParaRPr lang="en-US" dirty="0"/>
          </a:p>
          <a:p>
            <a:pPr marL="0" indent="0">
              <a:buNone/>
            </a:pPr>
            <a:r>
              <a:rPr lang="en-US" dirty="0"/>
              <a:t>Draw arrows on paper strips and use them to show the direction that food (energy) moves through the web. If you wish, you can make smaller strips from the long strips.</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Kelp Forest Food Web</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7</a:t>
            </a:fld>
            <a:endParaRPr lang="en-US" dirty="0"/>
          </a:p>
        </p:txBody>
      </p:sp>
      <p:sp>
        <p:nvSpPr>
          <p:cNvPr id="7" name="Footer Placeholder 3">
            <a:extLst>
              <a:ext uri="{FF2B5EF4-FFF2-40B4-BE49-F238E27FC236}">
                <a16:creationId xmlns:a16="http://schemas.microsoft.com/office/drawing/2014/main" id="{6D8A335F-80E9-4EF5-88E8-71A3439D5C3A}"/>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7</a:t>
            </a:r>
          </a:p>
        </p:txBody>
      </p:sp>
    </p:spTree>
    <p:extLst>
      <p:ext uri="{BB962C8B-B14F-4D97-AF65-F5344CB8AC3E}">
        <p14:creationId xmlns:p14="http://schemas.microsoft.com/office/powerpoint/2010/main" val="188094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1327" y="1319212"/>
            <a:ext cx="7315200" cy="5247409"/>
          </a:xfrm>
        </p:spPr>
        <p:txBody>
          <a:bodyPr>
            <a:normAutofit/>
          </a:bodyPr>
          <a:lstStyle/>
          <a:p>
            <a:pPr marL="0" indent="0">
              <a:buNone/>
            </a:pPr>
            <a:r>
              <a:rPr lang="en-US" dirty="0"/>
              <a:t>Draw your kelp forest food web in your notebook.</a:t>
            </a:r>
          </a:p>
          <a:p>
            <a:pPr marL="0" indent="0">
              <a:buNone/>
            </a:pPr>
            <a:endParaRPr lang="en-US" dirty="0"/>
          </a:p>
          <a:p>
            <a:pPr marL="0" indent="0">
              <a:buNone/>
            </a:pPr>
            <a:r>
              <a:rPr lang="en-US" dirty="0"/>
              <a:t>Take a gallery walk to look at other group's models.</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Kelp Forest Food Web</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8</a:t>
            </a:fld>
            <a:endParaRPr lang="en-US" dirty="0"/>
          </a:p>
        </p:txBody>
      </p:sp>
      <p:sp>
        <p:nvSpPr>
          <p:cNvPr id="7" name="Footer Placeholder 3">
            <a:extLst>
              <a:ext uri="{FF2B5EF4-FFF2-40B4-BE49-F238E27FC236}">
                <a16:creationId xmlns:a16="http://schemas.microsoft.com/office/drawing/2014/main" id="{6D8A335F-80E9-4EF5-88E8-71A3439D5C3A}"/>
              </a:ext>
            </a:extLst>
          </p:cNvPr>
          <p:cNvSpPr>
            <a:spLocks noGrp="1"/>
          </p:cNvSpPr>
          <p:nvPr>
            <p:ph type="ftr" sz="quarter" idx="13"/>
          </p:nvPr>
        </p:nvSpPr>
        <p:spPr>
          <a:xfrm>
            <a:off x="914400" y="6266021"/>
            <a:ext cx="4114800" cy="276237"/>
          </a:xfrm>
        </p:spPr>
        <p:txBody>
          <a:bodyPr/>
          <a:lstStyle/>
          <a:p>
            <a:r>
              <a:rPr lang="en-US" dirty="0"/>
              <a:t>Living Systems, 1.3: Kelp Forest Food Web</a:t>
            </a:r>
          </a:p>
          <a:p>
            <a:r>
              <a:rPr lang="en-US" dirty="0"/>
              <a:t>Step 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664" y="1319212"/>
            <a:ext cx="685800" cy="709613"/>
          </a:xfrm>
          <a:prstGeom prst="rect">
            <a:avLst/>
          </a:prstGeom>
        </p:spPr>
      </p:pic>
    </p:spTree>
    <p:extLst>
      <p:ext uri="{BB962C8B-B14F-4D97-AF65-F5344CB8AC3E}">
        <p14:creationId xmlns:p14="http://schemas.microsoft.com/office/powerpoint/2010/main" val="196841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63021BC-89E7-4694-952E-C9A968860AA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62150" y="2516981"/>
            <a:ext cx="5600700" cy="2692400"/>
          </a:xfrm>
        </p:spPr>
      </p:pic>
      <p:sp>
        <p:nvSpPr>
          <p:cNvPr id="3" name="Title 2"/>
          <p:cNvSpPr>
            <a:spLocks noGrp="1"/>
          </p:cNvSpPr>
          <p:nvPr>
            <p:ph type="title"/>
          </p:nvPr>
        </p:nvSpPr>
        <p:spPr/>
        <p:txBody>
          <a:bodyPr/>
          <a:lstStyle/>
          <a:p>
            <a:r>
              <a:rPr lang="en-US" dirty="0">
                <a:solidFill>
                  <a:srgbClr val="1C92BE"/>
                </a:solidFill>
              </a:rPr>
              <a:t>Sense-Making Discussion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9</a:t>
            </a:fld>
            <a:endParaRPr lang="en-US" dirty="0"/>
          </a:p>
        </p:txBody>
      </p:sp>
      <p:sp>
        <p:nvSpPr>
          <p:cNvPr id="4" name="Footer Placeholder 3"/>
          <p:cNvSpPr>
            <a:spLocks noGrp="1"/>
          </p:cNvSpPr>
          <p:nvPr>
            <p:ph type="ftr" sz="quarter" idx="13"/>
          </p:nvPr>
        </p:nvSpPr>
        <p:spPr>
          <a:xfrm>
            <a:off x="914400" y="6266021"/>
            <a:ext cx="3962400" cy="276237"/>
          </a:xfrm>
        </p:spPr>
        <p:txBody>
          <a:bodyPr/>
          <a:lstStyle/>
          <a:p>
            <a:r>
              <a:rPr lang="en-US" dirty="0"/>
              <a:t>Living Systems, 1.3: Kelp Forest Food Web</a:t>
            </a:r>
          </a:p>
          <a:p>
            <a:r>
              <a:rPr lang="en-US" dirty="0"/>
              <a:t>Step 10</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1219200"/>
            <a:ext cx="825500" cy="825500"/>
          </a:xfrm>
          <a:prstGeom prst="rect">
            <a:avLst/>
          </a:prstGeom>
        </p:spPr>
      </p:pic>
    </p:spTree>
    <p:extLst>
      <p:ext uri="{BB962C8B-B14F-4D97-AF65-F5344CB8AC3E}">
        <p14:creationId xmlns:p14="http://schemas.microsoft.com/office/powerpoint/2010/main" val="309620594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2595</TotalTime>
  <Words>567</Words>
  <Application>Microsoft Macintosh PowerPoint</Application>
  <PresentationFormat>On-screen Show (4:3)</PresentationFormat>
  <Paragraphs>129</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Bembo Std ExtraBold</vt:lpstr>
      <vt:lpstr>Bembo Std Semibold</vt:lpstr>
      <vt:lpstr>Calibri</vt:lpstr>
      <vt:lpstr>Myriad Pro SemiCond</vt:lpstr>
      <vt:lpstr>Times New Roman</vt:lpstr>
      <vt:lpstr>2_Office Theme</vt:lpstr>
      <vt:lpstr>3_Office Theme</vt:lpstr>
      <vt:lpstr>PowerPoint Presentation</vt:lpstr>
      <vt:lpstr>Kelp Forest</vt:lpstr>
      <vt:lpstr>Kelp Forest</vt:lpstr>
      <vt:lpstr>Marine Organisms</vt:lpstr>
      <vt:lpstr>Plankton</vt:lpstr>
      <vt:lpstr>Kelp Forest Food Web</vt:lpstr>
      <vt:lpstr>Kelp Forest Food Web</vt:lpstr>
      <vt:lpstr>Kelp Forest Food Web</vt:lpstr>
      <vt:lpstr>Sense-Making Discussion</vt:lpstr>
      <vt:lpstr>Vocabulary Review</vt:lpstr>
      <vt:lpstr>Focus Question</vt:lpstr>
      <vt:lpstr>Clean Up!</vt:lpstr>
      <vt:lpstr>Response Sheet</vt:lpstr>
      <vt:lpstr>Reading in Science Resources</vt:lpstr>
      <vt:lpstr>Web of Life</vt:lpstr>
      <vt:lpstr>Reading in Science Resources</vt:lpstr>
      <vt:lpstr>Wrap-Up/Warm-Up</vt:lpstr>
      <vt:lpstr>All rights reserved. Copyright The Regents of the University of California.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Maineri</dc:creator>
  <cp:lastModifiedBy>Lisa Beasley</cp:lastModifiedBy>
  <cp:revision>464</cp:revision>
  <cp:lastPrinted>2016-01-07T14:06:17Z</cp:lastPrinted>
  <dcterms:created xsi:type="dcterms:W3CDTF">2015-05-13T16:02:12Z</dcterms:created>
  <dcterms:modified xsi:type="dcterms:W3CDTF">2019-03-31T21:45:14Z</dcterms:modified>
</cp:coreProperties>
</file>