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ppt" ContentType="application/vnd.ms-powerpoin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2"/>
    <p:sldMasterId id="2147483675" r:id="rId3"/>
    <p:sldMasterId id="2147483688" r:id="rId4"/>
    <p:sldMasterId id="2147483701" r:id="rId5"/>
    <p:sldMasterId id="2147483714" r:id="rId6"/>
    <p:sldMasterId id="2147483727" r:id="rId7"/>
    <p:sldMasterId id="2147483740" r:id="rId8"/>
    <p:sldMasterId id="2147483753" r:id="rId9"/>
    <p:sldMasterId id="2147483780" r:id="rId10"/>
  </p:sldMasterIdLst>
  <p:notesMasterIdLst>
    <p:notesMasterId r:id="rId97"/>
  </p:notesMasterIdLst>
  <p:handoutMasterIdLst>
    <p:handoutMasterId r:id="rId98"/>
  </p:handoutMasterIdLst>
  <p:sldIdLst>
    <p:sldId id="268" r:id="rId11"/>
    <p:sldId id="256" r:id="rId12"/>
    <p:sldId id="566" r:id="rId13"/>
    <p:sldId id="576" r:id="rId14"/>
    <p:sldId id="577" r:id="rId15"/>
    <p:sldId id="567" r:id="rId16"/>
    <p:sldId id="326" r:id="rId17"/>
    <p:sldId id="580" r:id="rId18"/>
    <p:sldId id="575" r:id="rId19"/>
    <p:sldId id="318" r:id="rId20"/>
    <p:sldId id="534" r:id="rId21"/>
    <p:sldId id="569" r:id="rId22"/>
    <p:sldId id="570" r:id="rId23"/>
    <p:sldId id="535" r:id="rId24"/>
    <p:sldId id="486" r:id="rId25"/>
    <p:sldId id="536" r:id="rId26"/>
    <p:sldId id="537" r:id="rId27"/>
    <p:sldId id="538" r:id="rId28"/>
    <p:sldId id="539" r:id="rId29"/>
    <p:sldId id="540" r:id="rId30"/>
    <p:sldId id="541" r:id="rId31"/>
    <p:sldId id="542" r:id="rId32"/>
    <p:sldId id="543" r:id="rId33"/>
    <p:sldId id="544" r:id="rId34"/>
    <p:sldId id="545" r:id="rId35"/>
    <p:sldId id="547" r:id="rId36"/>
    <p:sldId id="548" r:id="rId37"/>
    <p:sldId id="549" r:id="rId38"/>
    <p:sldId id="550" r:id="rId39"/>
    <p:sldId id="551" r:id="rId40"/>
    <p:sldId id="546" r:id="rId41"/>
    <p:sldId id="552" r:id="rId42"/>
    <p:sldId id="553" r:id="rId43"/>
    <p:sldId id="554" r:id="rId44"/>
    <p:sldId id="555" r:id="rId45"/>
    <p:sldId id="556" r:id="rId46"/>
    <p:sldId id="562" r:id="rId47"/>
    <p:sldId id="557" r:id="rId48"/>
    <p:sldId id="564" r:id="rId49"/>
    <p:sldId id="559" r:id="rId50"/>
    <p:sldId id="565" r:id="rId51"/>
    <p:sldId id="560" r:id="rId52"/>
    <p:sldId id="561" r:id="rId53"/>
    <p:sldId id="563" r:id="rId54"/>
    <p:sldId id="558" r:id="rId55"/>
    <p:sldId id="399" r:id="rId56"/>
    <p:sldId id="528" r:id="rId57"/>
    <p:sldId id="571" r:id="rId58"/>
    <p:sldId id="489" r:id="rId59"/>
    <p:sldId id="529" r:id="rId60"/>
    <p:sldId id="572" r:id="rId61"/>
    <p:sldId id="491" r:id="rId62"/>
    <p:sldId id="530" r:id="rId63"/>
    <p:sldId id="574" r:id="rId64"/>
    <p:sldId id="573" r:id="rId65"/>
    <p:sldId id="494" r:id="rId66"/>
    <p:sldId id="531" r:id="rId67"/>
    <p:sldId id="581" r:id="rId68"/>
    <p:sldId id="582" r:id="rId69"/>
    <p:sldId id="583" r:id="rId70"/>
    <p:sldId id="584" r:id="rId71"/>
    <p:sldId id="585" r:id="rId72"/>
    <p:sldId id="591" r:id="rId73"/>
    <p:sldId id="586" r:id="rId74"/>
    <p:sldId id="588" r:id="rId75"/>
    <p:sldId id="589" r:id="rId76"/>
    <p:sldId id="590" r:id="rId77"/>
    <p:sldId id="587" r:id="rId78"/>
    <p:sldId id="592" r:id="rId79"/>
    <p:sldId id="593" r:id="rId80"/>
    <p:sldId id="594" r:id="rId81"/>
    <p:sldId id="595" r:id="rId82"/>
    <p:sldId id="596" r:id="rId83"/>
    <p:sldId id="600" r:id="rId84"/>
    <p:sldId id="597" r:id="rId85"/>
    <p:sldId id="598" r:id="rId86"/>
    <p:sldId id="599" r:id="rId87"/>
    <p:sldId id="601" r:id="rId88"/>
    <p:sldId id="602" r:id="rId89"/>
    <p:sldId id="603" r:id="rId90"/>
    <p:sldId id="604" r:id="rId91"/>
    <p:sldId id="605" r:id="rId92"/>
    <p:sldId id="606" r:id="rId93"/>
    <p:sldId id="568" r:id="rId94"/>
    <p:sldId id="391" r:id="rId95"/>
    <p:sldId id="424"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4C09"/>
    <a:srgbClr val="F236E9"/>
    <a:srgbClr val="DBF5F9"/>
    <a:srgbClr val="FFFFFF"/>
    <a:srgbClr val="FE0000"/>
    <a:srgbClr val="078AA9"/>
    <a:srgbClr val="FF6699"/>
    <a:srgbClr val="0F6FC6"/>
    <a:srgbClr val="E7F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snapToGrid="0" showGuides="1">
      <p:cViewPr>
        <p:scale>
          <a:sx n="107" d="100"/>
          <a:sy n="107" d="100"/>
        </p:scale>
        <p:origin x="-80" y="-80"/>
      </p:cViewPr>
      <p:guideLst>
        <p:guide orient="horz" pos="2160"/>
        <p:guide pos="3840"/>
      </p:guideLst>
    </p:cSldViewPr>
  </p:slideViewPr>
  <p:notesTextViewPr>
    <p:cViewPr>
      <p:scale>
        <a:sx n="1" d="1"/>
        <a:sy n="1" d="1"/>
      </p:scale>
      <p:origin x="0" y="0"/>
    </p:cViewPr>
  </p:notesTextViewPr>
  <p:sorterViewPr>
    <p:cViewPr>
      <p:scale>
        <a:sx n="100" d="100"/>
        <a:sy n="100" d="100"/>
      </p:scale>
      <p:origin x="0" y="-11562"/>
    </p:cViewPr>
  </p:sorter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slide" Target="slides/slide85.xml"/><Relationship Id="rId96" Type="http://schemas.openxmlformats.org/officeDocument/2006/relationships/slide" Target="slides/slide86.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100" Type="http://schemas.openxmlformats.org/officeDocument/2006/relationships/presProps" Target="presProps.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10/18/15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10/18/15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10/18/15 07:59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smtClean="0">
                <a:solidFill>
                  <a:srgbClr val="000000"/>
                </a:solidFill>
                <a:latin typeface="Calibri"/>
              </a:rPr>
              <a:t>© 2007 Microsoft Corporation. All rights reserved. Microsoft, Windows, Windows Vista and other product names are or may be registered trademarks and/or trademarks in the U.S. and/or other countries.</a:t>
            </a:r>
          </a:p>
          <a:p>
            <a:r>
              <a:rPr lang="en-US" smtClean="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a:rPr>
            </a:br>
            <a:r>
              <a:rPr lang="en-US" smtClean="0">
                <a:solidFill>
                  <a:srgbClr val="000000"/>
                </a:solidFill>
                <a:latin typeface="Calibri"/>
              </a:rPr>
              <a:t>MICROSOFT MAKES NO WARRANTIES, EXPRESS, IMPLIED OR STATUTORY, AS TO THE INFORMATION IN THIS PRESENTATION.</a:t>
            </a:r>
          </a:p>
          <a:p>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332839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10/18/15 07:59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smtClean="0">
                <a:solidFill>
                  <a:srgbClr val="000000"/>
                </a:solidFill>
                <a:latin typeface="Calibri"/>
              </a:rPr>
              <a:t>© 2007 Microsoft Corporation. All rights reserved. Microsoft, Windows, Windows Vista and other product names are or may be registered trademarks and/or trademarks in the U.S. and/or other countries.</a:t>
            </a:r>
          </a:p>
          <a:p>
            <a:r>
              <a:rPr lang="en-US" smtClean="0">
                <a:solidFill>
                  <a:srgbClr val="000000"/>
                </a:solidFill>
                <a:latin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a:rPr>
            </a:br>
            <a:r>
              <a:rPr lang="en-US" smtClean="0">
                <a:solidFill>
                  <a:srgbClr val="000000"/>
                </a:solidFill>
                <a:latin typeface="Calibri"/>
              </a:rPr>
              <a:t>MICROSOFT MAKES NO WARRANTIES, EXPRESS, IMPLIED OR STATUTORY, AS TO THE INFORMATION IN THIS PRESENTATION.</a:t>
            </a:r>
          </a:p>
          <a:p>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46</a:t>
            </a:fld>
            <a:endParaRPr lang="en-US" dirty="0">
              <a:solidFill>
                <a:prstClr val="black"/>
              </a:solidFill>
              <a:latin typeface="Calibri"/>
            </a:endParaRPr>
          </a:p>
        </p:txBody>
      </p:sp>
    </p:spTree>
    <p:extLst>
      <p:ext uri="{BB962C8B-B14F-4D97-AF65-F5344CB8AC3E}">
        <p14:creationId xmlns:p14="http://schemas.microsoft.com/office/powerpoint/2010/main" val="479271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microsoft.com/office/2007/relationships/hdphoto" Target="../media/hdphoto1.wdp"/></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microsoft.com/office/2007/relationships/hdphoto" Target="../media/hdphoto1.wdp"/></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67860413"/>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6773575"/>
      </p:ext>
    </p:extLst>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66523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10/18/15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781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10/18/15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855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10/18/15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5549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10/18/15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8075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10/18/15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315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10/18/15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5509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t>10/18/15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62483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10/18/15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59169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10/18/15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82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720578318"/>
      </p:ext>
    </p:extLst>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285952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794637044"/>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4924476"/>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544748948"/>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979562"/>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513941"/>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8927691"/>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0894242"/>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818874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51936092"/>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93499"/>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451695"/>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635496"/>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170640542"/>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47462909"/>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10433897"/>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68361020"/>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8550498"/>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6970996"/>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720123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4911671"/>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879579"/>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948971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02772"/>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3738"/>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5800699"/>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923418850"/>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314518342"/>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12500709"/>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772848119"/>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1415544"/>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9362683"/>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2763550"/>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9970128"/>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1095259"/>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4956472"/>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88375"/>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093000"/>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157907"/>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965071526"/>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759630196"/>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44988047"/>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4203923"/>
      </p:ext>
    </p:extLst>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39362721"/>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270445"/>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4381130"/>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038529"/>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34273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3508054"/>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23490"/>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012335"/>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9613570"/>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581376625"/>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2604794"/>
      </p:ext>
    </p:extLst>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32364818"/>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81049174"/>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349589544"/>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9456685"/>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519083"/>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1010602"/>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2960343"/>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1386365"/>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55681"/>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74066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5851524"/>
      </p:ext>
    </p:extLst>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4473278"/>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5079459"/>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58814668"/>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34908519"/>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830845420"/>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4835646"/>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8284172"/>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533638"/>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2813577"/>
      </p:ext>
    </p:extLst>
  </p:cSld>
  <p:clrMapOvr>
    <a:masterClrMapping/>
  </p:clrMapOvr>
  <p:transition xmlns:p14="http://schemas.microsoft.com/office/powerpoint/2010/mai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642261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11618"/>
      </p:ext>
    </p:extLst>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555235"/>
      </p:ext>
    </p:extLst>
  </p:cSld>
  <p:clrMapOvr>
    <a:masterClrMapping/>
  </p:clrMapOvr>
  <p:transition xmlns:p14="http://schemas.microsoft.com/office/powerpoint/2010/mai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799699"/>
      </p:ext>
    </p:extLst>
  </p:cSld>
  <p:clrMapOvr>
    <a:masterClrMapping/>
  </p:clrMapOvr>
  <p:transition xmlns:p14="http://schemas.microsoft.com/office/powerpoint/2010/mai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1713556"/>
      </p:ext>
    </p:extLst>
  </p:cSld>
  <p:clrMapOvr>
    <a:masterClrMapping/>
  </p:clrMapOvr>
  <p:transition xmlns:p14="http://schemas.microsoft.com/office/powerpoint/2010/mai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653908792"/>
      </p:ext>
    </p:extLst>
  </p:cSld>
  <p:clrMapOvr>
    <a:masterClrMapping/>
  </p:clrMapOvr>
  <p:transition xmlns:p14="http://schemas.microsoft.com/office/powerpoint/2010/mai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939205196"/>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86613904"/>
      </p:ext>
    </p:extLst>
  </p:cSld>
  <p:clrMapOvr>
    <a:masterClrMapping/>
  </p:clrMapOvr>
  <p:transition xmlns:p14="http://schemas.microsoft.com/office/powerpoint/2010/mai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395461551"/>
      </p:ext>
    </p:extLst>
  </p:cSld>
  <p:clrMapOvr>
    <a:masterClrMapping/>
  </p:clrMapOvr>
  <p:transition xmlns:p14="http://schemas.microsoft.com/office/powerpoint/2010/mai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3300072"/>
      </p:ext>
    </p:extLst>
  </p:cSld>
  <p:clrMapOvr>
    <a:masterClrMapping/>
  </p:clrMapOvr>
  <p:transition xmlns:p14="http://schemas.microsoft.com/office/powerpoint/2010/mai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9650345"/>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664490"/>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06921"/>
      </p:ext>
    </p:extLst>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2382442"/>
      </p:ext>
    </p:extLst>
  </p:cSld>
  <p:clrMapOvr>
    <a:masterClrMapping/>
  </p:clrMapOvr>
  <p:transition xmlns:p14="http://schemas.microsoft.com/office/powerpoint/2010/mai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2355252"/>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59668"/>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64874"/>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5395832"/>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93851058"/>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388993706"/>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Tree>
    <p:extLst>
      <p:ext uri="{BB962C8B-B14F-4D97-AF65-F5344CB8AC3E}">
        <p14:creationId xmlns:p14="http://schemas.microsoft.com/office/powerpoint/2010/main" val="334028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02B9795-92DC-40DC-A1CA-9A4B349D7824}" type="datetimeFigureOut">
              <a:rPr lang="en-US"/>
              <a:t>10/18/15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248204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10/18/15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1135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8.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9.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274953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544062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9358377"/>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4015756"/>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551727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57863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289912"/>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9988751"/>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79" r:id="rId13"/>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10/18/15</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45377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5.jpg"/><Relationship Id="rId3" Type="http://schemas.openxmlformats.org/officeDocument/2006/relationships/hyperlink" Target="http://mrshopkinsclass.weebly.com/unit-1.html"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49.xml"/><Relationship Id="rId4" Type="http://schemas.openxmlformats.org/officeDocument/2006/relationships/slide" Target="slide44.xml"/><Relationship Id="rId5" Type="http://schemas.openxmlformats.org/officeDocument/2006/relationships/slide" Target="slide10.xml"/><Relationship Id="rId6" Type="http://schemas.openxmlformats.org/officeDocument/2006/relationships/slide" Target="slide53.xml"/><Relationship Id="rId7" Type="http://schemas.openxmlformats.org/officeDocument/2006/relationships/slide" Target="slide50.xml"/><Relationship Id="rId8" Type="http://schemas.openxmlformats.org/officeDocument/2006/relationships/image" Target="../media/image6.jpg"/><Relationship Id="rId9" Type="http://schemas.openxmlformats.org/officeDocument/2006/relationships/slide" Target="slide70.xml"/><Relationship Id="rId10" Type="http://schemas.openxmlformats.org/officeDocument/2006/relationships/slide" Target="slide58.xml"/><Relationship Id="rId1" Type="http://schemas.openxmlformats.org/officeDocument/2006/relationships/slideLayout" Target="../slideLayouts/slideLayout110.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www-k6.thinkcentral.com/content/hsp/reading/journeys2014/na/gr3/ese_9780547894515_/vol1/launch.html?page=164" TargetMode="External"/><Relationship Id="rId1" Type="http://schemas.openxmlformats.org/officeDocument/2006/relationships/slideLayout" Target="../slideLayouts/slideLayout105.xml"/><Relationship Id="rId2" Type="http://schemas.openxmlformats.org/officeDocument/2006/relationships/hyperlink" Target="https://www-k6.thinkcentral.com/content/hsp/reading/journeys2014/na/gr3/focuswall_9780547894652_/html/lesson5.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6.jpg"/><Relationship Id="rId1" Type="http://schemas.openxmlformats.org/officeDocument/2006/relationships/slideLayout" Target="../slideLayouts/slideLayout110.xml"/><Relationship Id="rId2" Type="http://schemas.openxmlformats.org/officeDocument/2006/relationships/notesSlide" Target="../notesSlides/notesSlid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9.png"/><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PowerPoint_97_-_2003_Presentation1.ppt"/><Relationship Id="rId4" Type="http://schemas.openxmlformats.org/officeDocument/2006/relationships/image" Target="../media/image82.emf"/><Relationship Id="rId1" Type="http://schemas.openxmlformats.org/officeDocument/2006/relationships/vmlDrawing" Target="../drawings/vmlDrawing1.vml"/><Relationship Id="rId2" Type="http://schemas.openxmlformats.org/officeDocument/2006/relationships/slideLayout" Target="../slideLayouts/slideLayout1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764" y="1369522"/>
            <a:ext cx="4847336" cy="2957730"/>
          </a:xfrm>
        </p:spPr>
        <p:txBody>
          <a:bodyPr>
            <a:normAutofit/>
          </a:bodyPr>
          <a:lstStyle/>
          <a:p>
            <a:r>
              <a:rPr lang="en-US" sz="6600" dirty="0" smtClean="0"/>
              <a:t>Unit 1 </a:t>
            </a:r>
            <a:endParaRPr lang="en-US" sz="6600" dirty="0"/>
          </a:p>
        </p:txBody>
      </p:sp>
      <p:sp>
        <p:nvSpPr>
          <p:cNvPr id="3" name="Subtitle 2"/>
          <p:cNvSpPr>
            <a:spLocks noGrp="1"/>
          </p:cNvSpPr>
          <p:nvPr>
            <p:ph type="subTitle" idx="1"/>
          </p:nvPr>
        </p:nvSpPr>
        <p:spPr>
          <a:xfrm>
            <a:off x="397764" y="3849470"/>
            <a:ext cx="12192000" cy="955565"/>
          </a:xfrm>
        </p:spPr>
        <p:txBody>
          <a:bodyPr>
            <a:noAutofit/>
          </a:bodyPr>
          <a:lstStyle/>
          <a:p>
            <a:r>
              <a:rPr lang="en-US" sz="3200" dirty="0" smtClean="0"/>
              <a:t>Journeys Reading Series </a:t>
            </a:r>
          </a:p>
          <a:p>
            <a:r>
              <a:rPr lang="en-US" sz="3200" dirty="0" smtClean="0"/>
              <a:t>Houghton Mifflin Harcourt</a:t>
            </a:r>
          </a:p>
          <a:p>
            <a:endParaRPr lang="en-US" sz="3200" dirty="0"/>
          </a:p>
          <a:p>
            <a:r>
              <a:rPr lang="en-US" sz="2400" dirty="0" smtClean="0"/>
              <a:t>PowerPoint created by: Lisa Bays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047" y="268070"/>
            <a:ext cx="6181853" cy="6132730"/>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p:cNvSpPr/>
          <p:nvPr/>
        </p:nvSpPr>
        <p:spPr>
          <a:xfrm>
            <a:off x="5718047" y="268070"/>
            <a:ext cx="6214579" cy="6132730"/>
          </a:xfrm>
          <a:prstGeom prst="rect">
            <a:avLst/>
          </a:prstGeom>
          <a:solidFill>
            <a:srgbClr val="FFFFFF">
              <a:alpha val="902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Rectangle 3"/>
          <p:cNvSpPr/>
          <p:nvPr/>
        </p:nvSpPr>
        <p:spPr>
          <a:xfrm>
            <a:off x="397764" y="6270359"/>
            <a:ext cx="6367962" cy="369332"/>
          </a:xfrm>
          <a:prstGeom prst="rect">
            <a:avLst/>
          </a:prstGeom>
        </p:spPr>
        <p:txBody>
          <a:bodyPr wrap="none">
            <a:spAutoFit/>
          </a:bodyPr>
          <a:lstStyle/>
          <a:p>
            <a:r>
              <a:rPr lang="en-US" dirty="0">
                <a:hlinkClick r:id="rId3"/>
              </a:rPr>
              <a:t>http://</a:t>
            </a:r>
            <a:r>
              <a:rPr lang="en-US" dirty="0" smtClean="0">
                <a:hlinkClick r:id="rId3"/>
              </a:rPr>
              <a:t>mrshopkinsclass.weebly.com/unit-1.html</a:t>
            </a:r>
            <a:r>
              <a:rPr lang="en-US" dirty="0" smtClean="0"/>
              <a:t> newsletter</a:t>
            </a:r>
            <a:endParaRPr lang="en-US" dirty="0"/>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3" action="ppaction://hlinksldjump"/>
          </p:cNvPr>
          <p:cNvSpPr/>
          <p:nvPr/>
        </p:nvSpPr>
        <p:spPr bwMode="auto">
          <a:xfrm>
            <a:off x="1378520" y="2968134"/>
            <a:ext cx="2201333"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3</a:t>
            </a:r>
          </a:p>
        </p:txBody>
      </p:sp>
      <p:sp>
        <p:nvSpPr>
          <p:cNvPr id="5" name="Rounded Rectangle 4">
            <a:hlinkClick r:id="rId4" action="ppaction://hlinksldjump"/>
          </p:cNvPr>
          <p:cNvSpPr/>
          <p:nvPr/>
        </p:nvSpPr>
        <p:spPr bwMode="auto">
          <a:xfrm>
            <a:off x="1378521" y="1731533"/>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hlinkClick r:id="rId4" action="ppaction://hlinksldjump"/>
              </a:rPr>
              <a:t>Day</a:t>
            </a:r>
            <a:r>
              <a:rPr lang="en-US" sz="2300" dirty="0" smtClean="0">
                <a:solidFill>
                  <a:srgbClr val="FFFFFF"/>
                </a:solidFill>
                <a:effectLst>
                  <a:outerShdw blurRad="38100" dist="38100" dir="2700000" algn="tl">
                    <a:srgbClr val="000000">
                      <a:alpha val="43137"/>
                    </a:srgbClr>
                  </a:outerShdw>
                </a:effectLst>
              </a:rPr>
              <a:t> </a:t>
            </a:r>
            <a:r>
              <a:rPr lang="en-US" sz="2300" dirty="0">
                <a:solidFill>
                  <a:srgbClr val="FFFFFF"/>
                </a:solidFill>
                <a:effectLst>
                  <a:outerShdw blurRad="38100" dist="38100" dir="2700000" algn="tl">
                    <a:srgbClr val="000000">
                      <a:alpha val="43137"/>
                    </a:srgbClr>
                  </a:outerShdw>
                </a:effectLst>
              </a:rPr>
              <a:t>2 </a:t>
            </a:r>
          </a:p>
        </p:txBody>
      </p:sp>
      <p:sp>
        <p:nvSpPr>
          <p:cNvPr id="6" name="Rounded Rectangle 5">
            <a:hlinkClick r:id="rId5" action="ppaction://hlinksldjump"/>
          </p:cNvPr>
          <p:cNvSpPr/>
          <p:nvPr/>
        </p:nvSpPr>
        <p:spPr bwMode="auto">
          <a:xfrm>
            <a:off x="1400799" y="527014"/>
            <a:ext cx="220133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FFFFFF"/>
                </a:solidFill>
                <a:effectLst>
                  <a:outerShdw blurRad="38100" dist="38100" dir="2700000" algn="tl">
                    <a:srgbClr val="000000">
                      <a:alpha val="43137"/>
                    </a:srgbClr>
                  </a:outerShdw>
                </a:effectLst>
              </a:rPr>
              <a:t>Day 1 </a:t>
            </a:r>
            <a:endParaRPr lang="en-US" sz="2300" dirty="0">
              <a:solidFill>
                <a:srgbClr val="FFFFFF"/>
              </a:solidFill>
              <a:effectLst>
                <a:outerShdw blurRad="38100" dist="38100" dir="2700000" algn="tl">
                  <a:srgbClr val="000000">
                    <a:alpha val="43137"/>
                  </a:srgbClr>
                </a:outerShdw>
              </a:effectLst>
            </a:endParaRPr>
          </a:p>
        </p:txBody>
      </p:sp>
      <p:sp>
        <p:nvSpPr>
          <p:cNvPr id="7" name="Rounded Rectangle 6">
            <a:hlinkClick r:id="rId6" action="ppaction://hlinksldjump"/>
          </p:cNvPr>
          <p:cNvSpPr/>
          <p:nvPr/>
        </p:nvSpPr>
        <p:spPr bwMode="auto">
          <a:xfrm>
            <a:off x="1378519" y="5441336"/>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hlinkClick r:id="rId6" action="ppaction://hlinksldjump"/>
              </a:rPr>
              <a:t>Day</a:t>
            </a:r>
            <a:r>
              <a:rPr lang="en-US" sz="2300" dirty="0">
                <a:solidFill>
                  <a:srgbClr val="FFFFFF"/>
                </a:solidFill>
                <a:effectLst>
                  <a:outerShdw blurRad="38100" dist="38100" dir="2700000" algn="tl">
                    <a:srgbClr val="000000">
                      <a:alpha val="43137"/>
                    </a:srgbClr>
                  </a:outerShdw>
                </a:effectLst>
              </a:rPr>
              <a:t> 5</a:t>
            </a:r>
          </a:p>
        </p:txBody>
      </p:sp>
      <p:sp>
        <p:nvSpPr>
          <p:cNvPr id="9" name="Rounded Rectangle 8">
            <a:hlinkClick r:id="rId7" action="ppaction://hlinksldjump"/>
          </p:cNvPr>
          <p:cNvSpPr/>
          <p:nvPr/>
        </p:nvSpPr>
        <p:spPr bwMode="auto">
          <a:xfrm>
            <a:off x="1378520" y="4204735"/>
            <a:ext cx="220133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solidFill>
                  <a:srgbClr val="FFFFFF"/>
                </a:solidFill>
                <a:effectLst>
                  <a:outerShdw blurRad="38100" dist="38100" dir="2700000" algn="tl">
                    <a:srgbClr val="000000">
                      <a:alpha val="43137"/>
                    </a:srgbClr>
                  </a:outerShdw>
                </a:effectLst>
              </a:rPr>
              <a:t>Day 4</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774" y="633881"/>
            <a:ext cx="4349115" cy="5633569"/>
          </a:xfrm>
          <a:prstGeom prst="rect">
            <a:avLst/>
          </a:prstGeom>
          <a:ln w="228600" cap="sq" cmpd="thickThin">
            <a:solidFill>
              <a:srgbClr val="000000"/>
            </a:solidFill>
            <a:prstDash val="solid"/>
            <a:miter lim="800000"/>
          </a:ln>
          <a:effectLst>
            <a:innerShdw blurRad="76200">
              <a:srgbClr val="000000"/>
            </a:innerShdw>
          </a:effectLst>
        </p:spPr>
      </p:pic>
      <p:sp>
        <p:nvSpPr>
          <p:cNvPr id="10" name="Rectangle 9">
            <a:hlinkClick r:id="rId9" action="ppaction://hlinksldjump"/>
          </p:cNvPr>
          <p:cNvSpPr/>
          <p:nvPr/>
        </p:nvSpPr>
        <p:spPr>
          <a:xfrm>
            <a:off x="4177740" y="5448416"/>
            <a:ext cx="1483574" cy="914400"/>
          </a:xfrm>
          <a:prstGeom prst="rect">
            <a:avLst/>
          </a:prstGeom>
          <a:solidFill>
            <a:srgbClr val="FE0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Projectable</a:t>
            </a:r>
            <a:endParaRPr lang="en-US" dirty="0"/>
          </a:p>
        </p:txBody>
      </p:sp>
      <p:sp>
        <p:nvSpPr>
          <p:cNvPr id="3" name="Oval 2">
            <a:hlinkClick r:id="rId10" action="ppaction://hlinksldjump"/>
          </p:cNvPr>
          <p:cNvSpPr/>
          <p:nvPr/>
        </p:nvSpPr>
        <p:spPr>
          <a:xfrm>
            <a:off x="4047185" y="439197"/>
            <a:ext cx="1709075" cy="1139538"/>
          </a:xfrm>
          <a:prstGeom prst="ellipse">
            <a:avLst/>
          </a:prstGeom>
          <a:solidFill>
            <a:srgbClr val="660066"/>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Reader’s</a:t>
            </a:r>
          </a:p>
          <a:p>
            <a:pPr algn="ctr"/>
            <a:r>
              <a:rPr lang="en-US" dirty="0" smtClean="0"/>
              <a:t>Notebook</a:t>
            </a:r>
            <a:endParaRPr lang="en-US" dirty="0"/>
          </a:p>
        </p:txBody>
      </p:sp>
    </p:spTree>
    <p:extLst>
      <p:ext uri="{BB962C8B-B14F-4D97-AF65-F5344CB8AC3E}">
        <p14:creationId xmlns:p14="http://schemas.microsoft.com/office/powerpoint/2010/main" val="38150345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7642" y="-742950"/>
            <a:ext cx="14983152" cy="8423910"/>
          </a:xfrm>
          <a:prstGeom prst="rect">
            <a:avLst/>
          </a:prstGeom>
        </p:spPr>
      </p:pic>
    </p:spTree>
    <p:extLst>
      <p:ext uri="{BB962C8B-B14F-4D97-AF65-F5344CB8AC3E}">
        <p14:creationId xmlns:p14="http://schemas.microsoft.com/office/powerpoint/2010/main" val="4217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9.3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407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9.3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2" y="0"/>
            <a:ext cx="11146694" cy="6858000"/>
          </a:xfrm>
          <a:prstGeom prst="rect">
            <a:avLst/>
          </a:prstGeom>
        </p:spPr>
      </p:pic>
      <p:sp>
        <p:nvSpPr>
          <p:cNvPr id="4" name="Rectangle 3"/>
          <p:cNvSpPr/>
          <p:nvPr/>
        </p:nvSpPr>
        <p:spPr>
          <a:xfrm>
            <a:off x="7572155" y="3644147"/>
            <a:ext cx="3157042" cy="7596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522789" y="5126008"/>
            <a:ext cx="3157042" cy="5835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594001" y="6338678"/>
            <a:ext cx="3157042" cy="5193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418723" y="3477965"/>
            <a:ext cx="535977" cy="1543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flipV="1">
            <a:off x="9409894" y="6172497"/>
            <a:ext cx="1354909" cy="1323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1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0875" y="-1017270"/>
            <a:ext cx="15857339" cy="8915400"/>
          </a:xfrm>
          <a:prstGeom prst="rect">
            <a:avLst/>
          </a:prstGeom>
        </p:spPr>
      </p:pic>
    </p:spTree>
    <p:extLst>
      <p:ext uri="{BB962C8B-B14F-4D97-AF65-F5344CB8AC3E}">
        <p14:creationId xmlns:p14="http://schemas.microsoft.com/office/powerpoint/2010/main" val="23396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27 at 9.5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385" y="1224787"/>
            <a:ext cx="8554167" cy="4291883"/>
          </a:xfrm>
          <a:prstGeom prst="rect">
            <a:avLst/>
          </a:prstGeom>
        </p:spPr>
      </p:pic>
      <p:sp>
        <p:nvSpPr>
          <p:cNvPr id="11" name="TextBox 10"/>
          <p:cNvSpPr txBox="1"/>
          <p:nvPr/>
        </p:nvSpPr>
        <p:spPr>
          <a:xfrm>
            <a:off x="1709076" y="2314686"/>
            <a:ext cx="8533510" cy="1323439"/>
          </a:xfrm>
          <a:prstGeom prst="rect">
            <a:avLst/>
          </a:prstGeom>
          <a:solidFill>
            <a:schemeClr val="bg1"/>
          </a:solidFill>
        </p:spPr>
        <p:txBody>
          <a:bodyPr wrap="square" rtlCol="0">
            <a:spAutoFit/>
          </a:bodyPr>
          <a:lstStyle/>
          <a:p>
            <a:r>
              <a:rPr lang="en-US" sz="4000" dirty="0" smtClean="0">
                <a:solidFill>
                  <a:schemeClr val="accent4"/>
                </a:solidFill>
              </a:rPr>
              <a:t>Just the site of the star made several fan boo him.</a:t>
            </a:r>
          </a:p>
        </p:txBody>
      </p:sp>
      <p:sp>
        <p:nvSpPr>
          <p:cNvPr id="12" name="TextBox 11"/>
          <p:cNvSpPr txBox="1"/>
          <p:nvPr/>
        </p:nvSpPr>
        <p:spPr>
          <a:xfrm>
            <a:off x="1661602" y="3608536"/>
            <a:ext cx="8557248" cy="2616101"/>
          </a:xfrm>
          <a:prstGeom prst="rect">
            <a:avLst/>
          </a:prstGeom>
          <a:solidFill>
            <a:srgbClr val="FFFFFF"/>
          </a:solidFill>
        </p:spPr>
        <p:txBody>
          <a:bodyPr wrap="square" rtlCol="0">
            <a:spAutoFit/>
          </a:bodyPr>
          <a:lstStyle/>
          <a:p>
            <a:endParaRPr lang="en-US" sz="4000" dirty="0" smtClean="0">
              <a:solidFill>
                <a:srgbClr val="002060"/>
              </a:solidFill>
            </a:endParaRPr>
          </a:p>
          <a:p>
            <a:r>
              <a:rPr lang="en-US" sz="4000" dirty="0" smtClean="0">
                <a:solidFill>
                  <a:srgbClr val="002060"/>
                </a:solidFill>
              </a:rPr>
              <a:t>Some fans mite dislike him for the many skill he had.</a:t>
            </a:r>
          </a:p>
          <a:p>
            <a:endParaRPr lang="en-US" sz="4400" dirty="0">
              <a:solidFill>
                <a:srgbClr val="002060"/>
              </a:solidFill>
            </a:endParaRPr>
          </a:p>
        </p:txBody>
      </p:sp>
    </p:spTree>
    <p:extLst>
      <p:ext uri="{BB962C8B-B14F-4D97-AF65-F5344CB8AC3E}">
        <p14:creationId xmlns:p14="http://schemas.microsoft.com/office/powerpoint/2010/main" val="78093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185577" y="-145141"/>
            <a:ext cx="13011150" cy="7315200"/>
          </a:xfrm>
          <a:prstGeom prst="rect">
            <a:avLst/>
          </a:prstGeom>
        </p:spPr>
      </p:pic>
      <p:sp>
        <p:nvSpPr>
          <p:cNvPr id="3" name="Rectangle 2">
            <a:hlinkClick r:id="rId4"/>
          </p:cNvPr>
          <p:cNvSpPr/>
          <p:nvPr/>
        </p:nvSpPr>
        <p:spPr>
          <a:xfrm>
            <a:off x="2148213" y="5768911"/>
            <a:ext cx="2171950" cy="3086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Student Edition</a:t>
            </a:r>
            <a:endParaRPr lang="en-US" dirty="0"/>
          </a:p>
        </p:txBody>
      </p:sp>
    </p:spTree>
    <p:extLst>
      <p:ext uri="{BB962C8B-B14F-4D97-AF65-F5344CB8AC3E}">
        <p14:creationId xmlns:p14="http://schemas.microsoft.com/office/powerpoint/2010/main" val="219490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2254" y="-925830"/>
            <a:ext cx="15999649" cy="8995410"/>
          </a:xfrm>
          <a:prstGeom prst="rect">
            <a:avLst/>
          </a:prstGeom>
        </p:spPr>
      </p:pic>
    </p:spTree>
    <p:extLst>
      <p:ext uri="{BB962C8B-B14F-4D97-AF65-F5344CB8AC3E}">
        <p14:creationId xmlns:p14="http://schemas.microsoft.com/office/powerpoint/2010/main" val="365675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977" y="-1234440"/>
            <a:ext cx="15206782" cy="8549640"/>
          </a:xfrm>
          <a:prstGeom prst="rect">
            <a:avLst/>
          </a:prstGeom>
        </p:spPr>
      </p:pic>
    </p:spTree>
    <p:extLst>
      <p:ext uri="{BB962C8B-B14F-4D97-AF65-F5344CB8AC3E}">
        <p14:creationId xmlns:p14="http://schemas.microsoft.com/office/powerpoint/2010/main" val="422532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3177" y="-765810"/>
            <a:ext cx="15084802" cy="8481060"/>
          </a:xfrm>
          <a:prstGeom prst="rect">
            <a:avLst/>
          </a:prstGeom>
        </p:spPr>
      </p:pic>
    </p:spTree>
    <p:extLst>
      <p:ext uri="{BB962C8B-B14F-4D97-AF65-F5344CB8AC3E}">
        <p14:creationId xmlns:p14="http://schemas.microsoft.com/office/powerpoint/2010/main" val="151559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8500" y="1771394"/>
            <a:ext cx="4610100" cy="2219691"/>
          </a:xfrm>
        </p:spPr>
        <p:txBody>
          <a:bodyPr anchor="ctr"/>
          <a:lstStyle/>
          <a:p>
            <a:r>
              <a:rPr lang="en-US" dirty="0" smtClean="0"/>
              <a:t>		Unit 1</a:t>
            </a:r>
            <a:br>
              <a:rPr lang="en-US" dirty="0" smtClean="0"/>
            </a:br>
            <a:r>
              <a:rPr lang="en-US" dirty="0" smtClean="0"/>
              <a:t>		Lesson 5</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774" y="633881"/>
            <a:ext cx="4349115" cy="56335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9306" y="-834390"/>
            <a:ext cx="15288101" cy="8595360"/>
          </a:xfrm>
          <a:prstGeom prst="rect">
            <a:avLst/>
          </a:prstGeom>
        </p:spPr>
      </p:pic>
    </p:spTree>
    <p:extLst>
      <p:ext uri="{BB962C8B-B14F-4D97-AF65-F5344CB8AC3E}">
        <p14:creationId xmlns:p14="http://schemas.microsoft.com/office/powerpoint/2010/main" val="26238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2189" y="-388620"/>
            <a:ext cx="14495234" cy="8149590"/>
          </a:xfrm>
          <a:prstGeom prst="rect">
            <a:avLst/>
          </a:prstGeom>
        </p:spPr>
      </p:pic>
    </p:spTree>
    <p:extLst>
      <p:ext uri="{BB962C8B-B14F-4D97-AF65-F5344CB8AC3E}">
        <p14:creationId xmlns:p14="http://schemas.microsoft.com/office/powerpoint/2010/main" val="415244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2055" y="-1234440"/>
            <a:ext cx="15633710" cy="8789670"/>
          </a:xfrm>
          <a:prstGeom prst="rect">
            <a:avLst/>
          </a:prstGeom>
        </p:spPr>
      </p:pic>
    </p:spTree>
    <p:extLst>
      <p:ext uri="{BB962C8B-B14F-4D97-AF65-F5344CB8AC3E}">
        <p14:creationId xmlns:p14="http://schemas.microsoft.com/office/powerpoint/2010/main" val="10172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9935" y="-1005840"/>
            <a:ext cx="15593050" cy="8766810"/>
          </a:xfrm>
          <a:prstGeom prst="rect">
            <a:avLst/>
          </a:prstGeom>
        </p:spPr>
      </p:pic>
    </p:spTree>
    <p:extLst>
      <p:ext uri="{BB962C8B-B14F-4D97-AF65-F5344CB8AC3E}">
        <p14:creationId xmlns:p14="http://schemas.microsoft.com/office/powerpoint/2010/main" val="36286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3246" y="-765810"/>
            <a:ext cx="15267771" cy="8583930"/>
          </a:xfrm>
          <a:prstGeom prst="rect">
            <a:avLst/>
          </a:prstGeom>
        </p:spPr>
      </p:pic>
    </p:spTree>
    <p:extLst>
      <p:ext uri="{BB962C8B-B14F-4D97-AF65-F5344CB8AC3E}">
        <p14:creationId xmlns:p14="http://schemas.microsoft.com/office/powerpoint/2010/main" val="399321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1315" y="-342900"/>
            <a:ext cx="15593050" cy="8766810"/>
          </a:xfrm>
          <a:prstGeom prst="rect">
            <a:avLst/>
          </a:prstGeom>
        </p:spPr>
      </p:pic>
    </p:spTree>
    <p:extLst>
      <p:ext uri="{BB962C8B-B14F-4D97-AF65-F5344CB8AC3E}">
        <p14:creationId xmlns:p14="http://schemas.microsoft.com/office/powerpoint/2010/main" val="37341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9869" y="-674370"/>
            <a:ext cx="14617214" cy="8218170"/>
          </a:xfrm>
          <a:prstGeom prst="rect">
            <a:avLst/>
          </a:prstGeom>
        </p:spPr>
      </p:pic>
    </p:spTree>
    <p:extLst>
      <p:ext uri="{BB962C8B-B14F-4D97-AF65-F5344CB8AC3E}">
        <p14:creationId xmlns:p14="http://schemas.microsoft.com/office/powerpoint/2010/main" val="59466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0154" y="-1143001"/>
            <a:ext cx="16223279" cy="9121141"/>
          </a:xfrm>
          <a:prstGeom prst="rect">
            <a:avLst/>
          </a:prstGeom>
        </p:spPr>
      </p:pic>
    </p:spTree>
    <p:extLst>
      <p:ext uri="{BB962C8B-B14F-4D97-AF65-F5344CB8AC3E}">
        <p14:creationId xmlns:p14="http://schemas.microsoft.com/office/powerpoint/2010/main" val="93306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3562" y="-937260"/>
            <a:ext cx="16345257" cy="9189720"/>
          </a:xfrm>
          <a:prstGeom prst="rect">
            <a:avLst/>
          </a:prstGeom>
        </p:spPr>
      </p:pic>
    </p:spTree>
    <p:extLst>
      <p:ext uri="{BB962C8B-B14F-4D97-AF65-F5344CB8AC3E}">
        <p14:creationId xmlns:p14="http://schemas.microsoft.com/office/powerpoint/2010/main" val="42472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7104" y="-994410"/>
            <a:ext cx="15857339" cy="8915400"/>
          </a:xfrm>
          <a:prstGeom prst="rect">
            <a:avLst/>
          </a:prstGeom>
        </p:spPr>
      </p:pic>
    </p:spTree>
    <p:extLst>
      <p:ext uri="{BB962C8B-B14F-4D97-AF65-F5344CB8AC3E}">
        <p14:creationId xmlns:p14="http://schemas.microsoft.com/office/powerpoint/2010/main" val="141995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8.3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06" y="0"/>
            <a:ext cx="11652709" cy="7114986"/>
          </a:xfrm>
          <a:prstGeom prst="rect">
            <a:avLst/>
          </a:prstGeom>
        </p:spPr>
      </p:pic>
    </p:spTree>
    <p:extLst>
      <p:ext uri="{BB962C8B-B14F-4D97-AF65-F5344CB8AC3E}">
        <p14:creationId xmlns:p14="http://schemas.microsoft.com/office/powerpoint/2010/main" val="336888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7802" y="-765810"/>
            <a:ext cx="15166122" cy="8526780"/>
          </a:xfrm>
          <a:prstGeom prst="rect">
            <a:avLst/>
          </a:prstGeom>
        </p:spPr>
      </p:pic>
    </p:spTree>
    <p:extLst>
      <p:ext uri="{BB962C8B-B14F-4D97-AF65-F5344CB8AC3E}">
        <p14:creationId xmlns:p14="http://schemas.microsoft.com/office/powerpoint/2010/main" val="13743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2937" y="-605790"/>
            <a:ext cx="14983152" cy="8423910"/>
          </a:xfrm>
          <a:prstGeom prst="rect">
            <a:avLst/>
          </a:prstGeom>
        </p:spPr>
      </p:pic>
    </p:spTree>
    <p:extLst>
      <p:ext uri="{BB962C8B-B14F-4D97-AF65-F5344CB8AC3E}">
        <p14:creationId xmlns:p14="http://schemas.microsoft.com/office/powerpoint/2010/main" val="131444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7778" y="-742950"/>
            <a:ext cx="14840843" cy="8343900"/>
          </a:xfrm>
          <a:prstGeom prst="rect">
            <a:avLst/>
          </a:prstGeom>
        </p:spPr>
      </p:pic>
    </p:spTree>
    <p:extLst>
      <p:ext uri="{BB962C8B-B14F-4D97-AF65-F5344CB8AC3E}">
        <p14:creationId xmlns:p14="http://schemas.microsoft.com/office/powerpoint/2010/main" val="57377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7822" y="-880110"/>
            <a:ext cx="15166122" cy="8526780"/>
          </a:xfrm>
          <a:prstGeom prst="rect">
            <a:avLst/>
          </a:prstGeom>
        </p:spPr>
      </p:pic>
    </p:spTree>
    <p:extLst>
      <p:ext uri="{BB962C8B-B14F-4D97-AF65-F5344CB8AC3E}">
        <p14:creationId xmlns:p14="http://schemas.microsoft.com/office/powerpoint/2010/main" val="407514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9508" y="-731520"/>
            <a:ext cx="14861173" cy="8355330"/>
          </a:xfrm>
          <a:prstGeom prst="rect">
            <a:avLst/>
          </a:prstGeom>
        </p:spPr>
      </p:pic>
    </p:spTree>
    <p:extLst>
      <p:ext uri="{BB962C8B-B14F-4D97-AF65-F5344CB8AC3E}">
        <p14:creationId xmlns:p14="http://schemas.microsoft.com/office/powerpoint/2010/main" val="420355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770" y="-720090"/>
            <a:ext cx="16053435" cy="9025650"/>
          </a:xfrm>
          <a:prstGeom prst="rect">
            <a:avLst/>
          </a:prstGeom>
        </p:spPr>
      </p:pic>
    </p:spTree>
    <p:extLst>
      <p:ext uri="{BB962C8B-B14F-4D97-AF65-F5344CB8AC3E}">
        <p14:creationId xmlns:p14="http://schemas.microsoft.com/office/powerpoint/2010/main" val="5742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5.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9" y="0"/>
            <a:ext cx="11041684" cy="8122774"/>
          </a:xfrm>
          <a:prstGeom prst="rect">
            <a:avLst/>
          </a:prstGeom>
        </p:spPr>
      </p:pic>
      <p:sp>
        <p:nvSpPr>
          <p:cNvPr id="4" name="Rectangle 3"/>
          <p:cNvSpPr/>
          <p:nvPr/>
        </p:nvSpPr>
        <p:spPr>
          <a:xfrm>
            <a:off x="1808741" y="3066267"/>
            <a:ext cx="7833262" cy="5222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66811" y="2749357"/>
            <a:ext cx="6563326" cy="3323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15113" y="4403839"/>
            <a:ext cx="2088870" cy="2848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68419" y="4748074"/>
            <a:ext cx="7489074" cy="7240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6.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77" y="0"/>
            <a:ext cx="14062695" cy="6999089"/>
          </a:xfrm>
          <a:prstGeom prst="rect">
            <a:avLst/>
          </a:prstGeom>
        </p:spPr>
      </p:pic>
      <p:sp>
        <p:nvSpPr>
          <p:cNvPr id="3" name="Rectangle 2"/>
          <p:cNvSpPr/>
          <p:nvPr/>
        </p:nvSpPr>
        <p:spPr>
          <a:xfrm>
            <a:off x="3418152" y="1412552"/>
            <a:ext cx="7085543" cy="46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22464" y="1946711"/>
            <a:ext cx="9708499" cy="7478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670143" y="3715368"/>
            <a:ext cx="5056015" cy="379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51252" y="4095214"/>
            <a:ext cx="10028951" cy="13413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83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6.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6386"/>
            <a:ext cx="12191999" cy="7684386"/>
          </a:xfrm>
          <a:prstGeom prst="rect">
            <a:avLst/>
          </a:prstGeom>
        </p:spPr>
      </p:pic>
      <p:sp>
        <p:nvSpPr>
          <p:cNvPr id="4" name="Rectangle 3"/>
          <p:cNvSpPr/>
          <p:nvPr/>
        </p:nvSpPr>
        <p:spPr>
          <a:xfrm>
            <a:off x="4652484" y="2575830"/>
            <a:ext cx="5969896"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27388" y="3109990"/>
            <a:ext cx="9330597" cy="819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27389" y="4852994"/>
            <a:ext cx="9033881" cy="8684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955848" y="4295095"/>
            <a:ext cx="1046327"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43" y="0"/>
            <a:ext cx="12257652" cy="6651403"/>
          </a:xfrm>
          <a:prstGeom prst="rect">
            <a:avLst/>
          </a:prstGeom>
        </p:spPr>
      </p:pic>
      <p:sp>
        <p:nvSpPr>
          <p:cNvPr id="3" name="Rectangle 2"/>
          <p:cNvSpPr/>
          <p:nvPr/>
        </p:nvSpPr>
        <p:spPr>
          <a:xfrm>
            <a:off x="1305544" y="3893421"/>
            <a:ext cx="9720368" cy="5935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420614" y="3240561"/>
            <a:ext cx="913881" cy="5697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75727" y="5187271"/>
            <a:ext cx="7358521"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46201" y="4546281"/>
            <a:ext cx="2611088"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57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10.10.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89" y="-118702"/>
            <a:ext cx="9045560" cy="6858000"/>
          </a:xfrm>
          <a:prstGeom prst="rect">
            <a:avLst/>
          </a:prstGeom>
        </p:spPr>
      </p:pic>
    </p:spTree>
    <p:extLst>
      <p:ext uri="{BB962C8B-B14F-4D97-AF65-F5344CB8AC3E}">
        <p14:creationId xmlns:p14="http://schemas.microsoft.com/office/powerpoint/2010/main" val="143687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7.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98" y="382960"/>
            <a:ext cx="13281516" cy="6066886"/>
          </a:xfrm>
          <a:prstGeom prst="rect">
            <a:avLst/>
          </a:prstGeom>
        </p:spPr>
      </p:pic>
      <p:sp>
        <p:nvSpPr>
          <p:cNvPr id="4" name="Rectangle 3"/>
          <p:cNvSpPr/>
          <p:nvPr/>
        </p:nvSpPr>
        <p:spPr>
          <a:xfrm>
            <a:off x="1151253" y="1911100"/>
            <a:ext cx="9993346" cy="629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1766" y="5389065"/>
            <a:ext cx="10907226"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133018" y="5021089"/>
            <a:ext cx="4332031" cy="5104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27515" y="1554994"/>
            <a:ext cx="4581273"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1322626" y="1256329"/>
            <a:ext cx="869374" cy="3698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3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5"/>
                                        </p:tgtEl>
                                      </p:cBhvr>
                                    </p:animEffect>
                                    <p:set>
                                      <p:cBhvr>
                                        <p:cTn id="2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7.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616" y="-302337"/>
            <a:ext cx="15280312" cy="7160337"/>
          </a:xfrm>
          <a:prstGeom prst="rect">
            <a:avLst/>
          </a:prstGeom>
        </p:spPr>
      </p:pic>
      <p:sp>
        <p:nvSpPr>
          <p:cNvPr id="3" name="Rectangle 2"/>
          <p:cNvSpPr/>
          <p:nvPr/>
        </p:nvSpPr>
        <p:spPr>
          <a:xfrm>
            <a:off x="640904" y="3157470"/>
            <a:ext cx="11453180" cy="10327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049938" y="2540219"/>
            <a:ext cx="5234044"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109280" y="4403839"/>
            <a:ext cx="5082720"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12114" y="5412805"/>
            <a:ext cx="9126939"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788541" y="4985478"/>
            <a:ext cx="1993921"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3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1602259" y="2279076"/>
            <a:ext cx="8877698" cy="581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038356" y="1163279"/>
            <a:ext cx="7168623" cy="379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649734" y="1495643"/>
            <a:ext cx="3263860" cy="3679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38848" y="5127921"/>
            <a:ext cx="6266611" cy="3442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02012" y="5507766"/>
            <a:ext cx="9839054" cy="9021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07063" y="4866777"/>
            <a:ext cx="2706036" cy="2967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984516" y="1887360"/>
            <a:ext cx="1459835" cy="3561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6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8.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95435" cy="7356855"/>
          </a:xfrm>
          <a:prstGeom prst="rect">
            <a:avLst/>
          </a:prstGeom>
        </p:spPr>
      </p:pic>
      <p:sp>
        <p:nvSpPr>
          <p:cNvPr id="3" name="Rectangle 2"/>
          <p:cNvSpPr/>
          <p:nvPr/>
        </p:nvSpPr>
        <p:spPr>
          <a:xfrm>
            <a:off x="4213346" y="5555248"/>
            <a:ext cx="6314085" cy="4035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69812" y="6006313"/>
            <a:ext cx="8903328" cy="6884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5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3583"/>
            <a:ext cx="12191999" cy="8042152"/>
          </a:xfrm>
          <a:prstGeom prst="rect">
            <a:avLst/>
          </a:prstGeom>
        </p:spPr>
      </p:pic>
      <p:sp>
        <p:nvSpPr>
          <p:cNvPr id="3" name="Rectangle 2"/>
          <p:cNvSpPr/>
          <p:nvPr/>
        </p:nvSpPr>
        <p:spPr>
          <a:xfrm>
            <a:off x="830801" y="1733047"/>
            <a:ext cx="8865830" cy="11276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131414" y="4888604"/>
            <a:ext cx="7609652" cy="58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905623" y="1220717"/>
            <a:ext cx="2980905" cy="4885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50880" y="5590857"/>
            <a:ext cx="8865830" cy="7003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46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7.48.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89" y="-463584"/>
            <a:ext cx="13648589" cy="8304177"/>
          </a:xfrm>
          <a:prstGeom prst="rect">
            <a:avLst/>
          </a:prstGeom>
        </p:spPr>
      </p:pic>
      <p:sp>
        <p:nvSpPr>
          <p:cNvPr id="3" name="Rectangle 2"/>
          <p:cNvSpPr/>
          <p:nvPr/>
        </p:nvSpPr>
        <p:spPr>
          <a:xfrm>
            <a:off x="1056304" y="4439449"/>
            <a:ext cx="9981476" cy="21603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584312" y="3822199"/>
            <a:ext cx="7429732" cy="7953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36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 action="ppaction://noaction"/>
          </p:cNvPr>
          <p:cNvSpPr/>
          <p:nvPr/>
        </p:nvSpPr>
        <p:spPr bwMode="auto">
          <a:xfrm>
            <a:off x="1378520" y="2968134"/>
            <a:ext cx="2201333" cy="882953"/>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3</a:t>
            </a:r>
          </a:p>
        </p:txBody>
      </p:sp>
      <p:sp>
        <p:nvSpPr>
          <p:cNvPr id="5" name="Rounded Rectangle 4">
            <a:hlinkClick r:id="" action="ppaction://noaction"/>
          </p:cNvPr>
          <p:cNvSpPr/>
          <p:nvPr/>
        </p:nvSpPr>
        <p:spPr bwMode="auto">
          <a:xfrm>
            <a:off x="1378521" y="1731533"/>
            <a:ext cx="2201333"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rPr>
              <a:t>Day </a:t>
            </a:r>
            <a:r>
              <a:rPr lang="en-US" sz="2300" dirty="0">
                <a:solidFill>
                  <a:srgbClr val="FFFFFF"/>
                </a:solidFill>
                <a:effectLst>
                  <a:outerShdw blurRad="38100" dist="38100" dir="2700000" algn="tl">
                    <a:srgbClr val="000000">
                      <a:alpha val="43137"/>
                    </a:srgbClr>
                  </a:outerShdw>
                </a:effectLst>
              </a:rPr>
              <a:t>2 </a:t>
            </a:r>
          </a:p>
        </p:txBody>
      </p:sp>
      <p:sp>
        <p:nvSpPr>
          <p:cNvPr id="6" name="Rounded Rectangle 5">
            <a:hlinkClick r:id="rId3" action="ppaction://hlinksldjump"/>
          </p:cNvPr>
          <p:cNvSpPr/>
          <p:nvPr/>
        </p:nvSpPr>
        <p:spPr bwMode="auto">
          <a:xfrm>
            <a:off x="1400799" y="527014"/>
            <a:ext cx="2201333" cy="882953"/>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smtClean="0">
                <a:solidFill>
                  <a:srgbClr val="FFFFFF"/>
                </a:solidFill>
                <a:effectLst>
                  <a:outerShdw blurRad="38100" dist="38100" dir="2700000" algn="tl">
                    <a:srgbClr val="000000">
                      <a:alpha val="43137"/>
                    </a:srgbClr>
                  </a:outerShdw>
                </a:effectLst>
              </a:rPr>
              <a:t>Day 1 </a:t>
            </a:r>
            <a:endParaRPr lang="en-US" sz="2300" dirty="0">
              <a:solidFill>
                <a:srgbClr val="FFFFFF"/>
              </a:solidFill>
              <a:effectLst>
                <a:outerShdw blurRad="38100" dist="38100" dir="2700000" algn="tl">
                  <a:srgbClr val="000000">
                    <a:alpha val="43137"/>
                  </a:srgbClr>
                </a:outerShdw>
              </a:effectLst>
            </a:endParaRPr>
          </a:p>
        </p:txBody>
      </p:sp>
      <p:sp>
        <p:nvSpPr>
          <p:cNvPr id="7" name="Rounded Rectangle 6">
            <a:hlinkClick r:id="" action="ppaction://noaction"/>
          </p:cNvPr>
          <p:cNvSpPr/>
          <p:nvPr/>
        </p:nvSpPr>
        <p:spPr bwMode="auto">
          <a:xfrm>
            <a:off x="1378519" y="5441336"/>
            <a:ext cx="2201333" cy="8829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rgbClr val="FFFFFF"/>
                </a:solidFill>
                <a:effectLst>
                  <a:outerShdw blurRad="38100" dist="38100" dir="2700000" algn="tl">
                    <a:srgbClr val="000000">
                      <a:alpha val="43137"/>
                    </a:srgbClr>
                  </a:outerShdw>
                </a:effectLst>
              </a:rPr>
              <a:t>Day 5</a:t>
            </a:r>
          </a:p>
        </p:txBody>
      </p:sp>
      <p:sp>
        <p:nvSpPr>
          <p:cNvPr id="9" name="Rounded Rectangle 8">
            <a:hlinkClick r:id="" action="ppaction://noaction"/>
          </p:cNvPr>
          <p:cNvSpPr/>
          <p:nvPr/>
        </p:nvSpPr>
        <p:spPr bwMode="auto">
          <a:xfrm>
            <a:off x="1378520" y="4204735"/>
            <a:ext cx="2201333" cy="882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solidFill>
                  <a:srgbClr val="FFFFFF"/>
                </a:solidFill>
                <a:effectLst>
                  <a:outerShdw blurRad="38100" dist="38100" dir="2700000" algn="tl">
                    <a:srgbClr val="000000">
                      <a:alpha val="43137"/>
                    </a:srgbClr>
                  </a:outerShdw>
                </a:effectLst>
              </a:rPr>
              <a:t>Day 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774" y="633881"/>
            <a:ext cx="4349115" cy="56335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784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27 at 9.44.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287" y="-83092"/>
            <a:ext cx="8972367" cy="6858000"/>
          </a:xfrm>
          <a:prstGeom prst="rect">
            <a:avLst/>
          </a:prstGeom>
        </p:spPr>
      </p:pic>
    </p:spTree>
    <p:extLst>
      <p:ext uri="{BB962C8B-B14F-4D97-AF65-F5344CB8AC3E}">
        <p14:creationId xmlns:p14="http://schemas.microsoft.com/office/powerpoint/2010/main" val="227218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9-27 at 10.02.22 PM.png"/>
          <p:cNvPicPr>
            <a:picLocks noGrp="1" noChangeAspect="1"/>
          </p:cNvPicPr>
          <p:nvPr>
            <p:ph idx="1"/>
          </p:nvPr>
        </p:nvPicPr>
        <p:blipFill>
          <a:blip r:embed="rId2">
            <a:extLst>
              <a:ext uri="{28A0092B-C50C-407E-A947-70E740481C1C}">
                <a14:useLocalDpi xmlns:a14="http://schemas.microsoft.com/office/drawing/2010/main" val="0"/>
              </a:ext>
            </a:extLst>
          </a:blip>
          <a:srcRect t="2249" b="2249"/>
          <a:stretch>
            <a:fillRect/>
          </a:stretch>
        </p:blipFill>
        <p:spPr>
          <a:xfrm>
            <a:off x="985093" y="178052"/>
            <a:ext cx="9982200" cy="4572000"/>
          </a:xfrm>
          <a:prstGeom prst="rect">
            <a:avLst/>
          </a:prstGeom>
        </p:spPr>
      </p:pic>
      <p:sp>
        <p:nvSpPr>
          <p:cNvPr id="5" name="TextBox 4"/>
          <p:cNvSpPr txBox="1"/>
          <p:nvPr/>
        </p:nvSpPr>
        <p:spPr>
          <a:xfrm>
            <a:off x="2385586" y="1281980"/>
            <a:ext cx="8189321" cy="1754327"/>
          </a:xfrm>
          <a:prstGeom prst="rect">
            <a:avLst/>
          </a:prstGeom>
          <a:solidFill>
            <a:srgbClr val="FFFFFF"/>
          </a:solidFill>
        </p:spPr>
        <p:txBody>
          <a:bodyPr wrap="square" rtlCol="0">
            <a:spAutoFit/>
          </a:bodyPr>
          <a:lstStyle/>
          <a:p>
            <a:r>
              <a:rPr lang="en-US" sz="3600" dirty="0" smtClean="0">
                <a:solidFill>
                  <a:srgbClr val="002060"/>
                </a:solidFill>
              </a:rPr>
              <a:t>All the kid on the block want to do well in sports.</a:t>
            </a:r>
          </a:p>
          <a:p>
            <a:endParaRPr lang="en-US" sz="3600" dirty="0">
              <a:solidFill>
                <a:srgbClr val="002060"/>
              </a:solidFill>
            </a:endParaRPr>
          </a:p>
        </p:txBody>
      </p:sp>
      <p:sp>
        <p:nvSpPr>
          <p:cNvPr id="6" name="TextBox 5"/>
          <p:cNvSpPr txBox="1"/>
          <p:nvPr/>
        </p:nvSpPr>
        <p:spPr>
          <a:xfrm>
            <a:off x="2288746" y="2704491"/>
            <a:ext cx="8189321" cy="1754327"/>
          </a:xfrm>
          <a:prstGeom prst="rect">
            <a:avLst/>
          </a:prstGeom>
          <a:solidFill>
            <a:srgbClr val="FFFFFF"/>
          </a:solidFill>
        </p:spPr>
        <p:txBody>
          <a:bodyPr wrap="square" rtlCol="0">
            <a:spAutoFit/>
          </a:bodyPr>
          <a:lstStyle/>
          <a:p>
            <a:r>
              <a:rPr lang="en-US" sz="3600" dirty="0" smtClean="0">
                <a:solidFill>
                  <a:srgbClr val="002060"/>
                </a:solidFill>
              </a:rPr>
              <a:t>You need a good </a:t>
            </a:r>
            <a:r>
              <a:rPr lang="en-US" sz="3600" dirty="0" err="1" smtClean="0">
                <a:solidFill>
                  <a:srgbClr val="002060"/>
                </a:solidFill>
              </a:rPr>
              <a:t>minde</a:t>
            </a:r>
            <a:r>
              <a:rPr lang="en-US" sz="3600" dirty="0" smtClean="0">
                <a:solidFill>
                  <a:srgbClr val="002060"/>
                </a:solidFill>
              </a:rPr>
              <a:t> and many skill to be a champ.</a:t>
            </a:r>
          </a:p>
          <a:p>
            <a:endParaRPr lang="en-US" sz="3600" dirty="0">
              <a:solidFill>
                <a:srgbClr val="002060"/>
              </a:solidFill>
            </a:endParaRPr>
          </a:p>
        </p:txBody>
      </p:sp>
    </p:spTree>
    <p:extLst>
      <p:ext uri="{BB962C8B-B14F-4D97-AF65-F5344CB8AC3E}">
        <p14:creationId xmlns:p14="http://schemas.microsoft.com/office/powerpoint/2010/main" val="3390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Day 2</a:t>
            </a:r>
            <a:endParaRPr lang="en-US" sz="3600" dirty="0"/>
          </a:p>
        </p:txBody>
      </p:sp>
      <p:sp>
        <p:nvSpPr>
          <p:cNvPr id="3" name="Content Placeholder 2"/>
          <p:cNvSpPr>
            <a:spLocks noGrp="1"/>
          </p:cNvSpPr>
          <p:nvPr>
            <p:ph idx="1"/>
          </p:nvPr>
        </p:nvSpPr>
        <p:spPr>
          <a:xfrm>
            <a:off x="1103382" y="1313645"/>
            <a:ext cx="9982200" cy="4572000"/>
          </a:xfrm>
        </p:spPr>
        <p:txBody>
          <a:bodyPr>
            <a:normAutofit lnSpcReduction="10000"/>
          </a:bodyPr>
          <a:lstStyle/>
          <a:p>
            <a:r>
              <a:rPr lang="en-US" sz="2800" dirty="0" smtClean="0"/>
              <a:t>Daily Phonics</a:t>
            </a:r>
          </a:p>
          <a:p>
            <a:r>
              <a:rPr lang="en-US" sz="2800" dirty="0" smtClean="0"/>
              <a:t>Daily Vocabulary Boost</a:t>
            </a:r>
          </a:p>
          <a:p>
            <a:r>
              <a:rPr lang="en-US" sz="2800" dirty="0" smtClean="0"/>
              <a:t>Reread for fluency and develop automaticity</a:t>
            </a:r>
          </a:p>
          <a:p>
            <a:r>
              <a:rPr lang="en-US" sz="2800" dirty="0" smtClean="0"/>
              <a:t>Dig Deeper: How to Analyze the Text </a:t>
            </a:r>
          </a:p>
          <a:p>
            <a:r>
              <a:rPr lang="en-US" sz="2800" dirty="0" smtClean="0"/>
              <a:t>Your Turn</a:t>
            </a:r>
          </a:p>
          <a:p>
            <a:r>
              <a:rPr lang="en-US" sz="2800" dirty="0" smtClean="0"/>
              <a:t>Performance Task</a:t>
            </a:r>
          </a:p>
          <a:p>
            <a:r>
              <a:rPr lang="en-US" sz="2800" dirty="0" smtClean="0"/>
              <a:t>Grammar        Projectable  </a:t>
            </a:r>
          </a:p>
          <a:p>
            <a:r>
              <a:rPr lang="en-US" sz="2800" dirty="0" smtClean="0"/>
              <a:t>Narrative Writing      </a:t>
            </a:r>
          </a:p>
          <a:p>
            <a:pPr marL="0" indent="0">
              <a:buNone/>
            </a:pPr>
            <a:endParaRPr lang="en-US" dirty="0"/>
          </a:p>
        </p:txBody>
      </p:sp>
    </p:spTree>
    <p:extLst>
      <p:ext uri="{BB962C8B-B14F-4D97-AF65-F5344CB8AC3E}">
        <p14:creationId xmlns:p14="http://schemas.microsoft.com/office/powerpoint/2010/main" val="4452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10.11.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74" y="-83092"/>
            <a:ext cx="5250144" cy="6858000"/>
          </a:xfrm>
          <a:prstGeom prst="rect">
            <a:avLst/>
          </a:prstGeom>
        </p:spPr>
      </p:pic>
    </p:spTree>
    <p:extLst>
      <p:ext uri="{BB962C8B-B14F-4D97-AF65-F5344CB8AC3E}">
        <p14:creationId xmlns:p14="http://schemas.microsoft.com/office/powerpoint/2010/main" val="71723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5-09-27 at 9.50.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143" y="-166183"/>
            <a:ext cx="9125565" cy="6858000"/>
          </a:xfrm>
          <a:prstGeom prst="rect">
            <a:avLst/>
          </a:prstGeom>
        </p:spPr>
      </p:pic>
    </p:spTree>
    <p:extLst>
      <p:ext uri="{BB962C8B-B14F-4D97-AF65-F5344CB8AC3E}">
        <p14:creationId xmlns:p14="http://schemas.microsoft.com/office/powerpoint/2010/main" val="3249641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5-09-27 at 9.50.13 PM.png"/>
          <p:cNvPicPr>
            <a:picLocks noGrp="1" noChangeAspect="1"/>
          </p:cNvPicPr>
          <p:nvPr>
            <p:ph idx="1"/>
          </p:nvPr>
        </p:nvPicPr>
        <p:blipFill>
          <a:blip r:embed="rId2">
            <a:extLst>
              <a:ext uri="{28A0092B-C50C-407E-A947-70E740481C1C}">
                <a14:useLocalDpi xmlns:a14="http://schemas.microsoft.com/office/drawing/2010/main" val="0"/>
              </a:ext>
            </a:extLst>
          </a:blip>
          <a:srcRect t="7116" b="7116"/>
          <a:stretch>
            <a:fillRect/>
          </a:stretch>
        </p:blipFill>
        <p:spPr>
          <a:xfrm>
            <a:off x="1139384" y="344234"/>
            <a:ext cx="9982200" cy="5270363"/>
          </a:xfrm>
          <a:prstGeom prst="rect">
            <a:avLst/>
          </a:prstGeom>
        </p:spPr>
      </p:pic>
      <p:sp>
        <p:nvSpPr>
          <p:cNvPr id="5" name="TextBox 4"/>
          <p:cNvSpPr txBox="1"/>
          <p:nvPr/>
        </p:nvSpPr>
        <p:spPr>
          <a:xfrm>
            <a:off x="1744681" y="1400682"/>
            <a:ext cx="9316837" cy="2308324"/>
          </a:xfrm>
          <a:prstGeom prst="rect">
            <a:avLst/>
          </a:prstGeom>
          <a:solidFill>
            <a:srgbClr val="FFFFFF"/>
          </a:solidFill>
        </p:spPr>
        <p:txBody>
          <a:bodyPr wrap="square" rtlCol="0">
            <a:spAutoFit/>
          </a:bodyPr>
          <a:lstStyle/>
          <a:p>
            <a:r>
              <a:rPr lang="en-US" sz="3600" dirty="0" smtClean="0">
                <a:solidFill>
                  <a:srgbClr val="002060"/>
                </a:solidFill>
              </a:rPr>
              <a:t>In the three game we played, we had to </a:t>
            </a:r>
            <a:r>
              <a:rPr lang="en-US" sz="3600" dirty="0" err="1" smtClean="0">
                <a:solidFill>
                  <a:srgbClr val="002060"/>
                </a:solidFill>
              </a:rPr>
              <a:t>fite</a:t>
            </a:r>
            <a:r>
              <a:rPr lang="en-US" sz="3600" dirty="0" smtClean="0">
                <a:solidFill>
                  <a:srgbClr val="002060"/>
                </a:solidFill>
              </a:rPr>
              <a:t> hard to win.</a:t>
            </a:r>
          </a:p>
          <a:p>
            <a:endParaRPr lang="en-US" sz="3600" dirty="0" smtClean="0">
              <a:solidFill>
                <a:srgbClr val="002060"/>
              </a:solidFill>
            </a:endParaRPr>
          </a:p>
          <a:p>
            <a:endParaRPr lang="en-US" sz="3600" dirty="0" smtClean="0">
              <a:solidFill>
                <a:srgbClr val="002060"/>
              </a:solidFill>
            </a:endParaRPr>
          </a:p>
        </p:txBody>
      </p:sp>
      <p:sp>
        <p:nvSpPr>
          <p:cNvPr id="6" name="Rectangle 5"/>
          <p:cNvSpPr/>
          <p:nvPr/>
        </p:nvSpPr>
        <p:spPr>
          <a:xfrm>
            <a:off x="1887105" y="3604384"/>
            <a:ext cx="7690840" cy="1754327"/>
          </a:xfrm>
          <a:prstGeom prst="rect">
            <a:avLst/>
          </a:prstGeom>
          <a:solidFill>
            <a:srgbClr val="FFFFFF"/>
          </a:solidFill>
        </p:spPr>
        <p:txBody>
          <a:bodyPr wrap="square">
            <a:spAutoFit/>
          </a:bodyPr>
          <a:lstStyle/>
          <a:p>
            <a:r>
              <a:rPr lang="en-US" sz="3600" dirty="0">
                <a:solidFill>
                  <a:srgbClr val="002060"/>
                </a:solidFill>
              </a:rPr>
              <a:t>Tammy had </a:t>
            </a:r>
            <a:r>
              <a:rPr lang="en-US" sz="3600" dirty="0" err="1">
                <a:solidFill>
                  <a:srgbClr val="002060"/>
                </a:solidFill>
              </a:rPr>
              <a:t>milde</a:t>
            </a:r>
            <a:r>
              <a:rPr lang="en-US" sz="3600" dirty="0">
                <a:solidFill>
                  <a:srgbClr val="002060"/>
                </a:solidFill>
              </a:rPr>
              <a:t> sprains in both ankle after the last game</a:t>
            </a:r>
            <a:r>
              <a:rPr lang="en-US" sz="3600" dirty="0" smtClean="0">
                <a:solidFill>
                  <a:srgbClr val="002060"/>
                </a:solidFill>
              </a:rPr>
              <a:t>.</a:t>
            </a:r>
          </a:p>
          <a:p>
            <a:endParaRPr lang="en-US" sz="3600" dirty="0">
              <a:solidFill>
                <a:srgbClr val="002060"/>
              </a:solidFill>
            </a:endParaRPr>
          </a:p>
        </p:txBody>
      </p:sp>
    </p:spTree>
    <p:extLst>
      <p:ext uri="{BB962C8B-B14F-4D97-AF65-F5344CB8AC3E}">
        <p14:creationId xmlns:p14="http://schemas.microsoft.com/office/powerpoint/2010/main" val="30633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xEl>
                                              <p:pRg st="0" end="0"/>
                                            </p:txEl>
                                          </p:spTgt>
                                        </p:tgtEl>
                                      </p:cBhvr>
                                    </p:animEffect>
                                    <p:set>
                                      <p:cBhvr>
                                        <p:cTn id="7" dur="1" fill="hold">
                                          <p:stCondLst>
                                            <p:cond delay="1999"/>
                                          </p:stCondLst>
                                        </p:cTn>
                                        <p:tgtEl>
                                          <p:spTgt spid="5">
                                            <p:txEl>
                                              <p:pRg st="0" end="0"/>
                                            </p:txEl>
                                          </p:spTgt>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bg/>
                                          </p:spTgt>
                                        </p:tgtEl>
                                      </p:cBhvr>
                                    </p:animEffect>
                                    <p:set>
                                      <p:cBhvr>
                                        <p:cTn id="10" dur="1" fill="hold">
                                          <p:stCondLst>
                                            <p:cond delay="1999"/>
                                          </p:stCondLst>
                                        </p:cTn>
                                        <p:tgtEl>
                                          <p:spTgt spid="5">
                                            <p:bg/>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50760" y="277947"/>
            <a:ext cx="11741239" cy="6200126"/>
          </a:xfrm>
        </p:spPr>
        <p:txBody>
          <a:bodyPr>
            <a:normAutofit/>
          </a:bodyPr>
          <a:lstStyle/>
          <a:p>
            <a:r>
              <a:rPr lang="en-US" dirty="0" smtClean="0"/>
              <a:t>Daily Phonics</a:t>
            </a:r>
          </a:p>
          <a:p>
            <a:r>
              <a:rPr lang="en-US" dirty="0" smtClean="0"/>
              <a:t>Daily Vocabulary Boost</a:t>
            </a:r>
          </a:p>
          <a:p>
            <a:r>
              <a:rPr lang="en-US" dirty="0" smtClean="0"/>
              <a:t>Phonics Review</a:t>
            </a:r>
          </a:p>
          <a:p>
            <a:r>
              <a:rPr lang="en-US" dirty="0" smtClean="0"/>
              <a:t>Fluency</a:t>
            </a:r>
          </a:p>
          <a:p>
            <a:r>
              <a:rPr lang="en-US" dirty="0" smtClean="0"/>
              <a:t>Independent Reading   RNB </a:t>
            </a:r>
          </a:p>
          <a:p>
            <a:r>
              <a:rPr lang="en-US" dirty="0" smtClean="0"/>
              <a:t>Read the Summary</a:t>
            </a:r>
          </a:p>
          <a:p>
            <a:r>
              <a:rPr lang="en-US" dirty="0" smtClean="0"/>
              <a:t>Read for Fluency and Reading Rate</a:t>
            </a:r>
          </a:p>
          <a:p>
            <a:r>
              <a:rPr lang="en-US" dirty="0" smtClean="0"/>
              <a:t>Apply Vocabulary Knowledge</a:t>
            </a:r>
          </a:p>
          <a:p>
            <a:r>
              <a:rPr lang="en-US" dirty="0" smtClean="0"/>
              <a:t>Make Connections</a:t>
            </a:r>
          </a:p>
          <a:p>
            <a:r>
              <a:rPr lang="en-US" dirty="0" smtClean="0"/>
              <a:t>Glossary Skills</a:t>
            </a:r>
          </a:p>
          <a:p>
            <a:r>
              <a:rPr lang="en-US" dirty="0" err="1" smtClean="0"/>
              <a:t>Quickwrite</a:t>
            </a:r>
            <a:endParaRPr lang="en-US" dirty="0" smtClean="0"/>
          </a:p>
          <a:p>
            <a:r>
              <a:rPr lang="en-US" dirty="0" smtClean="0"/>
              <a:t>Grammar    RNB p. </a:t>
            </a:r>
          </a:p>
          <a:p>
            <a:endParaRPr lang="en-US" dirty="0" smtClean="0"/>
          </a:p>
          <a:p>
            <a:endParaRPr lang="en-US" dirty="0"/>
          </a:p>
        </p:txBody>
      </p:sp>
    </p:spTree>
    <p:extLst>
      <p:ext uri="{BB962C8B-B14F-4D97-AF65-F5344CB8AC3E}">
        <p14:creationId xmlns:p14="http://schemas.microsoft.com/office/powerpoint/2010/main" val="357495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p:txBody>
      </p:sp>
      <p:pic>
        <p:nvPicPr>
          <p:cNvPr id="5" name="Picture 4" descr="Screen Shot 2015-09-27 at 9.54.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733" y="0"/>
            <a:ext cx="8880785" cy="6858000"/>
          </a:xfrm>
          <a:prstGeom prst="rect">
            <a:avLst/>
          </a:prstGeom>
        </p:spPr>
      </p:pic>
    </p:spTree>
    <p:extLst>
      <p:ext uri="{BB962C8B-B14F-4D97-AF65-F5344CB8AC3E}">
        <p14:creationId xmlns:p14="http://schemas.microsoft.com/office/powerpoint/2010/main" val="303893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9-27 at 9.43.39 PM.png"/>
          <p:cNvPicPr>
            <a:picLocks noGrp="1" noChangeAspect="1"/>
          </p:cNvPicPr>
          <p:nvPr>
            <p:ph idx="1"/>
          </p:nvPr>
        </p:nvPicPr>
        <p:blipFill>
          <a:blip r:embed="rId2">
            <a:extLst>
              <a:ext uri="{28A0092B-C50C-407E-A947-70E740481C1C}">
                <a14:useLocalDpi xmlns:a14="http://schemas.microsoft.com/office/drawing/2010/main" val="0"/>
              </a:ext>
            </a:extLst>
          </a:blip>
          <a:srcRect t="7387" b="7387"/>
          <a:stretch>
            <a:fillRect/>
          </a:stretch>
        </p:blipFill>
        <p:spPr>
          <a:xfrm>
            <a:off x="938740" y="344235"/>
            <a:ext cx="9982200" cy="4572000"/>
          </a:xfrm>
          <a:prstGeom prst="rect">
            <a:avLst/>
          </a:prstGeom>
        </p:spPr>
      </p:pic>
      <p:sp>
        <p:nvSpPr>
          <p:cNvPr id="6" name="TextBox 5"/>
          <p:cNvSpPr txBox="1"/>
          <p:nvPr/>
        </p:nvSpPr>
        <p:spPr>
          <a:xfrm>
            <a:off x="1163121" y="1234501"/>
            <a:ext cx="9637288" cy="1754327"/>
          </a:xfrm>
          <a:prstGeom prst="rect">
            <a:avLst/>
          </a:prstGeom>
          <a:solidFill>
            <a:srgbClr val="FFFFFF"/>
          </a:solidFill>
        </p:spPr>
        <p:txBody>
          <a:bodyPr wrap="square" rtlCol="0">
            <a:spAutoFit/>
          </a:bodyPr>
          <a:lstStyle/>
          <a:p>
            <a:r>
              <a:rPr lang="en-US" sz="3600" dirty="0" smtClean="0">
                <a:solidFill>
                  <a:srgbClr val="002060"/>
                </a:solidFill>
              </a:rPr>
              <a:t>The kids on the playground. Broke a </a:t>
            </a:r>
            <a:r>
              <a:rPr lang="en-US" sz="3600" dirty="0" err="1" smtClean="0">
                <a:solidFill>
                  <a:srgbClr val="002060"/>
                </a:solidFill>
              </a:rPr>
              <a:t>windo</a:t>
            </a:r>
            <a:r>
              <a:rPr lang="en-US" sz="3600" dirty="0" smtClean="0">
                <a:solidFill>
                  <a:srgbClr val="002060"/>
                </a:solidFill>
              </a:rPr>
              <a:t> with a baseball.</a:t>
            </a:r>
          </a:p>
          <a:p>
            <a:endParaRPr lang="en-US" sz="3600" dirty="0">
              <a:solidFill>
                <a:srgbClr val="002060"/>
              </a:solidFill>
            </a:endParaRPr>
          </a:p>
        </p:txBody>
      </p:sp>
      <p:sp>
        <p:nvSpPr>
          <p:cNvPr id="8" name="TextBox 7"/>
          <p:cNvSpPr txBox="1"/>
          <p:nvPr/>
        </p:nvSpPr>
        <p:spPr>
          <a:xfrm>
            <a:off x="1151252" y="2991286"/>
            <a:ext cx="9637288" cy="2308324"/>
          </a:xfrm>
          <a:prstGeom prst="rect">
            <a:avLst/>
          </a:prstGeom>
          <a:solidFill>
            <a:srgbClr val="FFFFFF"/>
          </a:solidFill>
        </p:spPr>
        <p:txBody>
          <a:bodyPr wrap="square" rtlCol="0">
            <a:spAutoFit/>
          </a:bodyPr>
          <a:lstStyle/>
          <a:p>
            <a:endParaRPr lang="en-US" sz="3600" dirty="0" smtClean="0">
              <a:solidFill>
                <a:srgbClr val="002060"/>
              </a:solidFill>
            </a:endParaRPr>
          </a:p>
          <a:p>
            <a:r>
              <a:rPr lang="en-US" sz="3600" dirty="0" smtClean="0">
                <a:solidFill>
                  <a:srgbClr val="002060"/>
                </a:solidFill>
              </a:rPr>
              <a:t>The baseball couch told. Her team to </a:t>
            </a:r>
          </a:p>
          <a:p>
            <a:r>
              <a:rPr lang="en-US" sz="3600" dirty="0" smtClean="0">
                <a:solidFill>
                  <a:srgbClr val="002060"/>
                </a:solidFill>
              </a:rPr>
              <a:t>Be more careful.</a:t>
            </a:r>
          </a:p>
          <a:p>
            <a:endParaRPr lang="en-US" sz="3600" dirty="0">
              <a:solidFill>
                <a:srgbClr val="002060"/>
              </a:solidFill>
            </a:endParaRPr>
          </a:p>
        </p:txBody>
      </p:sp>
    </p:spTree>
    <p:extLst>
      <p:ext uri="{BB962C8B-B14F-4D97-AF65-F5344CB8AC3E}">
        <p14:creationId xmlns:p14="http://schemas.microsoft.com/office/powerpoint/2010/main" val="209151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9-27 at 9.55.26 PM.png"/>
          <p:cNvPicPr>
            <a:picLocks noGrp="1" noChangeAspect="1"/>
          </p:cNvPicPr>
          <p:nvPr>
            <p:ph idx="1"/>
          </p:nvPr>
        </p:nvPicPr>
        <p:blipFill>
          <a:blip r:embed="rId2">
            <a:extLst>
              <a:ext uri="{28A0092B-C50C-407E-A947-70E740481C1C}">
                <a14:useLocalDpi xmlns:a14="http://schemas.microsoft.com/office/drawing/2010/main" val="0"/>
              </a:ext>
            </a:extLst>
          </a:blip>
          <a:srcRect t="4669" b="4669"/>
          <a:stretch>
            <a:fillRect/>
          </a:stretch>
        </p:blipFill>
        <p:spPr>
          <a:xfrm>
            <a:off x="1020698" y="353830"/>
            <a:ext cx="10290783" cy="4999623"/>
          </a:xfrm>
          <a:prstGeom prst="rect">
            <a:avLst/>
          </a:prstGeom>
        </p:spPr>
      </p:pic>
      <p:sp>
        <p:nvSpPr>
          <p:cNvPr id="5" name="TextBox 4"/>
          <p:cNvSpPr txBox="1"/>
          <p:nvPr/>
        </p:nvSpPr>
        <p:spPr>
          <a:xfrm>
            <a:off x="1697208" y="1436293"/>
            <a:ext cx="7951949" cy="1754327"/>
          </a:xfrm>
          <a:prstGeom prst="rect">
            <a:avLst/>
          </a:prstGeom>
          <a:solidFill>
            <a:srgbClr val="FFFFFF"/>
          </a:solidFill>
        </p:spPr>
        <p:txBody>
          <a:bodyPr wrap="square" rtlCol="0">
            <a:spAutoFit/>
          </a:bodyPr>
          <a:lstStyle/>
          <a:p>
            <a:r>
              <a:rPr lang="en-US" sz="3600" dirty="0" smtClean="0">
                <a:solidFill>
                  <a:srgbClr val="002060"/>
                </a:solidFill>
              </a:rPr>
              <a:t>The </a:t>
            </a:r>
            <a:r>
              <a:rPr lang="en-US" sz="3600" dirty="0" err="1" smtClean="0">
                <a:solidFill>
                  <a:srgbClr val="002060"/>
                </a:solidFill>
              </a:rPr>
              <a:t>pilet</a:t>
            </a:r>
            <a:r>
              <a:rPr lang="en-US" sz="3600" dirty="0" smtClean="0">
                <a:solidFill>
                  <a:srgbClr val="002060"/>
                </a:solidFill>
              </a:rPr>
              <a:t> had been through three plane </a:t>
            </a:r>
            <a:r>
              <a:rPr lang="en-US" sz="3600" dirty="0" err="1" smtClean="0">
                <a:solidFill>
                  <a:srgbClr val="002060"/>
                </a:solidFill>
              </a:rPr>
              <a:t>crashs</a:t>
            </a:r>
            <a:r>
              <a:rPr lang="en-US" sz="3600" dirty="0">
                <a:solidFill>
                  <a:srgbClr val="002060"/>
                </a:solidFill>
              </a:rPr>
              <a:t>.</a:t>
            </a:r>
            <a:endParaRPr lang="en-US" sz="3600" dirty="0" smtClean="0">
              <a:solidFill>
                <a:srgbClr val="002060"/>
              </a:solidFill>
            </a:endParaRPr>
          </a:p>
          <a:p>
            <a:endParaRPr lang="en-US" sz="3600" dirty="0" smtClean="0">
              <a:solidFill>
                <a:srgbClr val="002060"/>
              </a:solidFill>
            </a:endParaRPr>
          </a:p>
        </p:txBody>
      </p:sp>
      <p:sp>
        <p:nvSpPr>
          <p:cNvPr id="6" name="TextBox 5"/>
          <p:cNvSpPr txBox="1"/>
          <p:nvPr/>
        </p:nvSpPr>
        <p:spPr>
          <a:xfrm>
            <a:off x="1659710" y="3108077"/>
            <a:ext cx="7951949" cy="1754327"/>
          </a:xfrm>
          <a:prstGeom prst="rect">
            <a:avLst/>
          </a:prstGeom>
          <a:solidFill>
            <a:srgbClr val="FFFFFF"/>
          </a:solidFill>
        </p:spPr>
        <p:txBody>
          <a:bodyPr wrap="square" rtlCol="0">
            <a:spAutoFit/>
          </a:bodyPr>
          <a:lstStyle/>
          <a:p>
            <a:r>
              <a:rPr lang="en-US" sz="3600" dirty="0" smtClean="0">
                <a:solidFill>
                  <a:srgbClr val="002060"/>
                </a:solidFill>
              </a:rPr>
              <a:t>He brought </a:t>
            </a:r>
            <a:r>
              <a:rPr lang="en-US" sz="3600" dirty="0" err="1" smtClean="0">
                <a:solidFill>
                  <a:srgbClr val="002060"/>
                </a:solidFill>
              </a:rPr>
              <a:t>bunchs</a:t>
            </a:r>
            <a:r>
              <a:rPr lang="en-US" sz="3600" dirty="0" smtClean="0">
                <a:solidFill>
                  <a:srgbClr val="002060"/>
                </a:solidFill>
              </a:rPr>
              <a:t> of flowers </a:t>
            </a:r>
            <a:r>
              <a:rPr lang="en-US" sz="3600" dirty="0" err="1" smtClean="0">
                <a:solidFill>
                  <a:srgbClr val="002060"/>
                </a:solidFill>
              </a:rPr>
              <a:t>tighd</a:t>
            </a:r>
            <a:r>
              <a:rPr lang="en-US" sz="3600" dirty="0" smtClean="0">
                <a:solidFill>
                  <a:srgbClr val="002060"/>
                </a:solidFill>
              </a:rPr>
              <a:t> together.</a:t>
            </a:r>
          </a:p>
          <a:p>
            <a:endParaRPr lang="en-US" sz="3600" dirty="0" smtClean="0">
              <a:solidFill>
                <a:srgbClr val="002060"/>
              </a:solidFill>
            </a:endParaRPr>
          </a:p>
        </p:txBody>
      </p:sp>
    </p:spTree>
    <p:extLst>
      <p:ext uri="{BB962C8B-B14F-4D97-AF65-F5344CB8AC3E}">
        <p14:creationId xmlns:p14="http://schemas.microsoft.com/office/powerpoint/2010/main" val="228050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xEl>
                                              <p:pRg st="0" end="0"/>
                                            </p:txEl>
                                          </p:spTgt>
                                        </p:tgtEl>
                                      </p:cBhvr>
                                    </p:animEffect>
                                    <p:set>
                                      <p:cBhvr>
                                        <p:cTn id="7" dur="1" fill="hold">
                                          <p:stCondLst>
                                            <p:cond delay="1999"/>
                                          </p:stCondLst>
                                        </p:cTn>
                                        <p:tgtEl>
                                          <p:spTgt spid="5">
                                            <p:txEl>
                                              <p:pRg st="0" end="0"/>
                                            </p:txEl>
                                          </p:spTgt>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bg/>
                                          </p:spTgt>
                                        </p:tgtEl>
                                      </p:cBhvr>
                                    </p:animEffect>
                                    <p:set>
                                      <p:cBhvr>
                                        <p:cTn id="10" dur="1" fill="hold">
                                          <p:stCondLst>
                                            <p:cond delay="1999"/>
                                          </p:stCondLst>
                                        </p:cTn>
                                        <p:tgtEl>
                                          <p:spTgt spid="5">
                                            <p:bg/>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6">
                                            <p:txEl>
                                              <p:pRg st="0" end="0"/>
                                            </p:txEl>
                                          </p:spTgt>
                                        </p:tgtEl>
                                      </p:cBhvr>
                                    </p:animEffect>
                                    <p:set>
                                      <p:cBhvr>
                                        <p:cTn id="15" dur="1" fill="hold">
                                          <p:stCondLst>
                                            <p:cond delay="1999"/>
                                          </p:stCondLst>
                                        </p:cTn>
                                        <p:tgtEl>
                                          <p:spTgt spid="6">
                                            <p:txEl>
                                              <p:pRg st="0" end="0"/>
                                            </p:txEl>
                                          </p:spTgt>
                                        </p:tgtEl>
                                        <p:attrNameLst>
                                          <p:attrName>style.visibility</p:attrName>
                                        </p:attrNameLst>
                                      </p:cBhvr>
                                      <p:to>
                                        <p:strVal val="hidden"/>
                                      </p:to>
                                    </p:set>
                                  </p:childTnLst>
                                </p:cTn>
                              </p:par>
                              <p:par>
                                <p:cTn id="16" presetID="6" presetClass="exit" presetSubtype="32" fill="hold" grpId="0" nodeType="withEffect">
                                  <p:stCondLst>
                                    <p:cond delay="0"/>
                                  </p:stCondLst>
                                  <p:childTnLst>
                                    <p:animEffect transition="out" filter="circle(out)">
                                      <p:cBhvr>
                                        <p:cTn id="17" dur="2000"/>
                                        <p:tgtEl>
                                          <p:spTgt spid="6">
                                            <p:bg/>
                                          </p:spTgt>
                                        </p:tgtEl>
                                      </p:cBhvr>
                                    </p:animEffect>
                                    <p:set>
                                      <p:cBhvr>
                                        <p:cTn id="18" dur="1" fill="hold">
                                          <p:stCondLst>
                                            <p:cond delay="19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r>
              <a:rPr lang="en-US" dirty="0" smtClean="0"/>
              <a:t>Projectable </a:t>
            </a:r>
          </a:p>
          <a:p>
            <a:r>
              <a:rPr lang="en-US" dirty="0" smtClean="0"/>
              <a:t>RNB  </a:t>
            </a:r>
            <a:endParaRPr lang="en-US" dirty="0"/>
          </a:p>
        </p:txBody>
      </p:sp>
    </p:spTree>
    <p:extLst>
      <p:ext uri="{BB962C8B-B14F-4D97-AF65-F5344CB8AC3E}">
        <p14:creationId xmlns:p14="http://schemas.microsoft.com/office/powerpoint/2010/main" val="13255508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descr="Screen Shot 2015-09-27 at 9.55.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676" y="0"/>
            <a:ext cx="8915400" cy="6858000"/>
          </a:xfrm>
          <a:prstGeom prst="rect">
            <a:avLst/>
          </a:prstGeom>
        </p:spPr>
      </p:pic>
    </p:spTree>
    <p:extLst>
      <p:ext uri="{BB962C8B-B14F-4D97-AF65-F5344CB8AC3E}">
        <p14:creationId xmlns:p14="http://schemas.microsoft.com/office/powerpoint/2010/main" val="9305376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76200"/>
            <a:ext cx="4971814" cy="1096962"/>
          </a:xfrm>
        </p:spPr>
        <p:txBody>
          <a:bodyPr/>
          <a:lstStyle/>
          <a:p>
            <a:r>
              <a:rPr lang="en-US" dirty="0" smtClean="0"/>
              <a:t>Reader’s Notebook</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2.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565" y="0"/>
            <a:ext cx="5356382" cy="6858000"/>
          </a:xfrm>
          <a:prstGeom prst="rect">
            <a:avLst/>
          </a:prstGeom>
        </p:spPr>
      </p:pic>
    </p:spTree>
    <p:extLst>
      <p:ext uri="{BB962C8B-B14F-4D97-AF65-F5344CB8AC3E}">
        <p14:creationId xmlns:p14="http://schemas.microsoft.com/office/powerpoint/2010/main" val="16893602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3.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04" y="0"/>
            <a:ext cx="4973429" cy="6858000"/>
          </a:xfrm>
          <a:prstGeom prst="rect">
            <a:avLst/>
          </a:prstGeom>
        </p:spPr>
      </p:pic>
    </p:spTree>
    <p:extLst>
      <p:ext uri="{BB962C8B-B14F-4D97-AF65-F5344CB8AC3E}">
        <p14:creationId xmlns:p14="http://schemas.microsoft.com/office/powerpoint/2010/main" val="17051973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27 at 10.1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33221" cy="6858000"/>
          </a:xfrm>
          <a:prstGeom prst="rect">
            <a:avLst/>
          </a:prstGeom>
        </p:spPr>
      </p:pic>
    </p:spTree>
    <p:extLst>
      <p:ext uri="{BB962C8B-B14F-4D97-AF65-F5344CB8AC3E}">
        <p14:creationId xmlns:p14="http://schemas.microsoft.com/office/powerpoint/2010/main" val="139578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3.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252" y="0"/>
            <a:ext cx="4829446" cy="6858000"/>
          </a:xfrm>
          <a:prstGeom prst="rect">
            <a:avLst/>
          </a:prstGeom>
        </p:spPr>
      </p:pic>
    </p:spTree>
    <p:extLst>
      <p:ext uri="{BB962C8B-B14F-4D97-AF65-F5344CB8AC3E}">
        <p14:creationId xmlns:p14="http://schemas.microsoft.com/office/powerpoint/2010/main" val="20144819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4.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709" y="0"/>
            <a:ext cx="5134429" cy="6858000"/>
          </a:xfrm>
          <a:prstGeom prst="rect">
            <a:avLst/>
          </a:prstGeom>
        </p:spPr>
      </p:pic>
    </p:spTree>
    <p:extLst>
      <p:ext uri="{BB962C8B-B14F-4D97-AF65-F5344CB8AC3E}">
        <p14:creationId xmlns:p14="http://schemas.microsoft.com/office/powerpoint/2010/main" val="3785218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01" y="0"/>
            <a:ext cx="4834478" cy="6858000"/>
          </a:xfrm>
          <a:prstGeom prst="rect">
            <a:avLst/>
          </a:prstGeom>
        </p:spPr>
      </p:pic>
      <p:pic>
        <p:nvPicPr>
          <p:cNvPr id="5" name="Picture 4" descr="Screen Shot 2015-10-18 at 7.14.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098" y="0"/>
            <a:ext cx="5283269" cy="6858000"/>
          </a:xfrm>
          <a:prstGeom prst="rect">
            <a:avLst/>
          </a:prstGeom>
        </p:spPr>
      </p:pic>
    </p:spTree>
    <p:extLst>
      <p:ext uri="{BB962C8B-B14F-4D97-AF65-F5344CB8AC3E}">
        <p14:creationId xmlns:p14="http://schemas.microsoft.com/office/powerpoint/2010/main" val="11425168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5.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392" y="0"/>
            <a:ext cx="4844217" cy="6858000"/>
          </a:xfrm>
          <a:prstGeom prst="rect">
            <a:avLst/>
          </a:prstGeom>
        </p:spPr>
      </p:pic>
    </p:spTree>
    <p:extLst>
      <p:ext uri="{BB962C8B-B14F-4D97-AF65-F5344CB8AC3E}">
        <p14:creationId xmlns:p14="http://schemas.microsoft.com/office/powerpoint/2010/main" val="40257910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descr="Screen Shot 2015-10-18 at 7.1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606" y="0"/>
            <a:ext cx="4995219" cy="6858000"/>
          </a:xfrm>
          <a:prstGeom prst="rect">
            <a:avLst/>
          </a:prstGeom>
        </p:spPr>
      </p:pic>
    </p:spTree>
    <p:extLst>
      <p:ext uri="{BB962C8B-B14F-4D97-AF65-F5344CB8AC3E}">
        <p14:creationId xmlns:p14="http://schemas.microsoft.com/office/powerpoint/2010/main" val="15185398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6.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59" y="0"/>
            <a:ext cx="5205803" cy="6858000"/>
          </a:xfrm>
          <a:prstGeom prst="rect">
            <a:avLst/>
          </a:prstGeom>
        </p:spPr>
      </p:pic>
    </p:spTree>
    <p:extLst>
      <p:ext uri="{BB962C8B-B14F-4D97-AF65-F5344CB8AC3E}">
        <p14:creationId xmlns:p14="http://schemas.microsoft.com/office/powerpoint/2010/main" val="19968230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7.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98" y="0"/>
            <a:ext cx="4921078" cy="6858000"/>
          </a:xfrm>
          <a:prstGeom prst="rect">
            <a:avLst/>
          </a:prstGeom>
        </p:spPr>
      </p:pic>
    </p:spTree>
    <p:extLst>
      <p:ext uri="{BB962C8B-B14F-4D97-AF65-F5344CB8AC3E}">
        <p14:creationId xmlns:p14="http://schemas.microsoft.com/office/powerpoint/2010/main" val="1408253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17.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883" y="0"/>
            <a:ext cx="5468915" cy="6858000"/>
          </a:xfrm>
          <a:prstGeom prst="rect">
            <a:avLst/>
          </a:prstGeom>
        </p:spPr>
      </p:pic>
    </p:spTree>
    <p:extLst>
      <p:ext uri="{BB962C8B-B14F-4D97-AF65-F5344CB8AC3E}">
        <p14:creationId xmlns:p14="http://schemas.microsoft.com/office/powerpoint/2010/main" val="31149273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3.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856" y="142441"/>
            <a:ext cx="6587062" cy="8797007"/>
          </a:xfrm>
          <a:prstGeom prst="rect">
            <a:avLst/>
          </a:prstGeom>
        </p:spPr>
      </p:pic>
    </p:spTree>
    <p:extLst>
      <p:ext uri="{BB962C8B-B14F-4D97-AF65-F5344CB8AC3E}">
        <p14:creationId xmlns:p14="http://schemas.microsoft.com/office/powerpoint/2010/main" val="15295567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4.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235" y="0"/>
            <a:ext cx="4948733" cy="6858000"/>
          </a:xfrm>
          <a:prstGeom prst="rect">
            <a:avLst/>
          </a:prstGeom>
        </p:spPr>
      </p:pic>
    </p:spTree>
    <p:extLst>
      <p:ext uri="{BB962C8B-B14F-4D97-AF65-F5344CB8AC3E}">
        <p14:creationId xmlns:p14="http://schemas.microsoft.com/office/powerpoint/2010/main" val="3140500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0"/>
          <p:cNvSpPr>
            <a:spLocks noChangeArrowheads="1"/>
          </p:cNvSpPr>
          <p:nvPr/>
        </p:nvSpPr>
        <p:spPr bwMode="auto">
          <a:xfrm>
            <a:off x="1774209" y="1596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577340" y="0"/>
            <a:ext cx="7235190" cy="7048981"/>
          </a:xfrm>
          <a:prstGeom prst="rect">
            <a:avLst/>
          </a:prstGeom>
          <a:solidFill>
            <a:schemeClr val="bg1"/>
          </a:solidFill>
        </p:spPr>
        <p:txBody>
          <a:bodyPr wrap="square">
            <a:spAutoFit/>
          </a:bodyPr>
          <a:lstStyle/>
          <a:p>
            <a:pPr algn="ct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3</a:t>
            </a:r>
            <a:r>
              <a:rPr lang="en-US" sz="2000" b="1" baseline="30000" dirty="0">
                <a:latin typeface="Lucida Sans" panose="020B0602030504020204" pitchFamily="34" charset="0"/>
                <a:ea typeface="Times New Roman" panose="02020603050405020304" pitchFamily="18" charset="0"/>
                <a:cs typeface="Times New Roman" panose="02020603050405020304" pitchFamily="18" charset="0"/>
              </a:rPr>
              <a:t>rd</a:t>
            </a:r>
            <a:r>
              <a:rPr lang="en-US" sz="2000" b="1" dirty="0">
                <a:latin typeface="Lucida Sans" panose="020B0602030504020204" pitchFamily="34" charset="0"/>
                <a:ea typeface="Times New Roman" panose="02020603050405020304" pitchFamily="18" charset="0"/>
                <a:cs typeface="Times New Roman" panose="02020603050405020304" pitchFamily="18" charset="0"/>
              </a:rPr>
              <a:t> Grade Newsletter</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Unit 1 Lesson 5:</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Roberto Clemente </a:t>
            </a:r>
            <a:r>
              <a:rPr lang="en-US" sz="2000" b="1" dirty="0" smtClean="0">
                <a:latin typeface="Lucida Sans" panose="020B0602030504020204" pitchFamily="34" charset="0"/>
                <a:ea typeface="Times New Roman" panose="02020603050405020304" pitchFamily="18" charset="0"/>
                <a:cs typeface="Times New Roman" panose="02020603050405020304" pitchFamily="18" charset="0"/>
              </a:rPr>
              <a:t>– </a:t>
            </a:r>
          </a:p>
          <a:p>
            <a:pPr>
              <a:lnSpc>
                <a:spcPct val="107000"/>
              </a:lnSpc>
            </a:pPr>
            <a:r>
              <a:rPr lang="en-US" sz="2000" b="1" dirty="0" smtClean="0">
                <a:latin typeface="Lucida Sans" panose="020B0602030504020204" pitchFamily="34" charset="0"/>
                <a:ea typeface="Times New Roman" panose="02020603050405020304" pitchFamily="18" charset="0"/>
                <a:cs typeface="Times New Roman" panose="02020603050405020304" pitchFamily="18" charset="0"/>
              </a:rPr>
              <a:t>Pride </a:t>
            </a:r>
            <a:r>
              <a:rPr lang="en-US" sz="2000" b="1" dirty="0">
                <a:latin typeface="Lucida Sans" panose="020B0602030504020204" pitchFamily="34" charset="0"/>
                <a:ea typeface="Times New Roman" panose="02020603050405020304" pitchFamily="18" charset="0"/>
                <a:cs typeface="Times New Roman" panose="02020603050405020304" pitchFamily="18" charset="0"/>
              </a:rPr>
              <a:t>of the Pittsburgh Pirates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2000" dirty="0">
                <a:latin typeface="Lucida Sans" panose="020B0602030504020204" pitchFamily="34" charset="0"/>
                <a:ea typeface="Times New Roman" panose="02020603050405020304" pitchFamily="18" charset="0"/>
                <a:cs typeface="Times New Roman" panose="02020603050405020304" pitchFamily="18" charset="0"/>
              </a:rPr>
              <a:t>Genre: Biography</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Target Skill: Cause and Effect</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Target Strategy: Visualize</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Vocabulary Strategy: Intonation</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Essential Question: What are the traits of a hero?</a:t>
            </a:r>
            <a:r>
              <a:rPr lang="en-US" sz="1050" dirty="0">
                <a:latin typeface="Lucida Sans" panose="020B0602030504020204" pitchFamily="34" charset="0"/>
                <a:ea typeface="Times New Roman" panose="02020603050405020304" pitchFamily="18" charset="0"/>
                <a:cs typeface="Times New Roman" panose="02020603050405020304" pitchFamily="18" charset="0"/>
              </a:rPr>
              <a:t/>
            </a:r>
            <a:br>
              <a:rPr lang="en-US" sz="1050" dirty="0">
                <a:latin typeface="Lucida Sans" panose="020B0602030504020204" pitchFamily="34" charset="0"/>
                <a:ea typeface="Times New Roman" panose="02020603050405020304" pitchFamily="18" charset="0"/>
                <a:cs typeface="Times New Roman" panose="02020603050405020304" pitchFamily="18" charset="0"/>
              </a:rPr>
            </a:br>
            <a:r>
              <a:rPr lang="en-US" sz="1050" dirty="0">
                <a:latin typeface="Lucida Sans" panose="020B0602030504020204" pitchFamily="34" charset="0"/>
                <a:ea typeface="Times New Roman" panose="02020603050405020304" pitchFamily="18" charset="0"/>
                <a:cs typeface="Times New Roman" panose="02020603050405020304" pitchFamily="18" charset="0"/>
              </a:rPr>
              <a:t/>
            </a:r>
            <a:br>
              <a:rPr lang="en-US" sz="1050" dirty="0">
                <a:latin typeface="Lucida Sans" panose="020B0602030504020204" pitchFamily="34" charset="0"/>
                <a:ea typeface="Times New Roman" panose="02020603050405020304" pitchFamily="18" charset="0"/>
                <a:cs typeface="Times New Roman" panose="02020603050405020304" pitchFamily="18" charset="0"/>
              </a:rPr>
            </a:br>
            <a:r>
              <a:rPr lang="en-US" b="1" u="sng" dirty="0">
                <a:latin typeface="Lucida Sans" panose="020B0602030504020204" pitchFamily="34" charset="0"/>
                <a:ea typeface="Times New Roman" panose="02020603050405020304" pitchFamily="18" charset="0"/>
                <a:cs typeface="Times New Roman" panose="02020603050405020304" pitchFamily="18" charset="0"/>
              </a:rPr>
              <a:t>Vocabulary Words:</a:t>
            </a:r>
            <a:r>
              <a:rPr lang="en-US" dirty="0">
                <a:latin typeface="Lucida Sans" panose="020B0602030504020204" pitchFamily="34" charset="0"/>
                <a:ea typeface="Times New Roman" panose="02020603050405020304" pitchFamily="18" charset="0"/>
                <a:cs typeface="Times New Roman" panose="02020603050405020304" pitchFamily="18" charset="0"/>
              </a:rPr>
              <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stands: seats at a stadium or ballpark</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fans: great admirers</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score: to make a point in a game</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league: group of teams that compete against one another</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slammed: hit with sudden force</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polish: to make shine; to make something better</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style: a way of doing something</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pronounced: said clearly and correctly</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sz="1600" b="1" u="sng" dirty="0">
                <a:latin typeface="Lucida Sans" panose="020B0602030504020204" pitchFamily="34" charset="0"/>
                <a:ea typeface="Times New Roman" panose="02020603050405020304" pitchFamily="18" charset="0"/>
                <a:cs typeface="Times New Roman" panose="02020603050405020304" pitchFamily="18" charset="0"/>
              </a:rPr>
              <a:t>Spelling Words:</a:t>
            </a:r>
            <a:r>
              <a:rPr lang="en-US" sz="1600" dirty="0">
                <a:latin typeface="Lucida Sans" panose="020B0602030504020204" pitchFamily="34" charset="0"/>
                <a:ea typeface="Times New Roman" panose="02020603050405020304" pitchFamily="18" charset="0"/>
                <a:cs typeface="Times New Roman" panose="02020603050405020304" pitchFamily="18" charset="0"/>
              </a:rPr>
              <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slight   mild   sight   pie   mind   tie   pilot   might   lie   </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1600" dirty="0">
                <a:latin typeface="Lucida Sans" panose="020B0602030504020204" pitchFamily="34" charset="0"/>
                <a:ea typeface="Times New Roman" panose="02020603050405020304" pitchFamily="18" charset="0"/>
                <a:cs typeface="Times New Roman" panose="02020603050405020304" pitchFamily="18" charset="0"/>
              </a:rPr>
              <a:t>tight   blind   fight   die   midnight   find   night   silent    frightening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971" y="388620"/>
            <a:ext cx="1428867" cy="1850864"/>
          </a:xfrm>
          <a:prstGeom prst="rect">
            <a:avLst/>
          </a:prstGeom>
        </p:spPr>
      </p:pic>
    </p:spTree>
    <p:extLst>
      <p:ext uri="{BB962C8B-B14F-4D97-AF65-F5344CB8AC3E}">
        <p14:creationId xmlns:p14="http://schemas.microsoft.com/office/powerpoint/2010/main" val="172020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Projectable   </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descr="Screen Shot 2015-10-18 at 7.25.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359" y="-96218"/>
            <a:ext cx="5797667" cy="7666429"/>
          </a:xfrm>
          <a:prstGeom prst="rect">
            <a:avLst/>
          </a:prstGeom>
        </p:spPr>
      </p:pic>
    </p:spTree>
    <p:extLst>
      <p:ext uri="{BB962C8B-B14F-4D97-AF65-F5344CB8AC3E}">
        <p14:creationId xmlns:p14="http://schemas.microsoft.com/office/powerpoint/2010/main" val="3488526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83318" cy="6858000"/>
          </a:xfrm>
          <a:prstGeom prst="rect">
            <a:avLst/>
          </a:prstGeom>
        </p:spPr>
      </p:pic>
    </p:spTree>
    <p:extLst>
      <p:ext uri="{BB962C8B-B14F-4D97-AF65-F5344CB8AC3E}">
        <p14:creationId xmlns:p14="http://schemas.microsoft.com/office/powerpoint/2010/main" val="2575968684"/>
      </p:ext>
    </p:extLst>
  </p:cSld>
  <p:clrMapOvr>
    <a:masterClrMapping/>
  </p:clrMapOvr>
  <p:transition xmlns:p14="http://schemas.microsoft.com/office/powerpoint/2010/mai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6.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84042" cy="6858000"/>
          </a:xfrm>
          <a:prstGeom prst="rect">
            <a:avLst/>
          </a:prstGeom>
        </p:spPr>
      </p:pic>
    </p:spTree>
    <p:extLst>
      <p:ext uri="{BB962C8B-B14F-4D97-AF65-F5344CB8AC3E}">
        <p14:creationId xmlns:p14="http://schemas.microsoft.com/office/powerpoint/2010/main" val="240719792"/>
      </p:ext>
    </p:extLst>
  </p:cSld>
  <p:clrMapOvr>
    <a:masterClrMapping/>
  </p:clrMapOvr>
  <p:transition xmlns:p14="http://schemas.microsoft.com/office/powerpoint/2010/mai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7.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41" y="0"/>
            <a:ext cx="5404513" cy="6858000"/>
          </a:xfrm>
          <a:prstGeom prst="rect">
            <a:avLst/>
          </a:prstGeom>
        </p:spPr>
      </p:pic>
    </p:spTree>
    <p:extLst>
      <p:ext uri="{BB962C8B-B14F-4D97-AF65-F5344CB8AC3E}">
        <p14:creationId xmlns:p14="http://schemas.microsoft.com/office/powerpoint/2010/main" val="2237753720"/>
      </p:ext>
    </p:extLst>
  </p:cSld>
  <p:clrMapOvr>
    <a:masterClrMapping/>
  </p:clrMapOvr>
  <p:transition xmlns:p14="http://schemas.microsoft.com/office/powerpoint/2010/mai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7.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72" y="0"/>
            <a:ext cx="5148470" cy="6858000"/>
          </a:xfrm>
          <a:prstGeom prst="rect">
            <a:avLst/>
          </a:prstGeom>
        </p:spPr>
      </p:pic>
    </p:spTree>
    <p:extLst>
      <p:ext uri="{BB962C8B-B14F-4D97-AF65-F5344CB8AC3E}">
        <p14:creationId xmlns:p14="http://schemas.microsoft.com/office/powerpoint/2010/main" val="3786364678"/>
      </p:ext>
    </p:extLst>
  </p:cSld>
  <p:clrMapOvr>
    <a:masterClrMapping/>
  </p:clrMapOvr>
  <p:transition xmlns:p14="http://schemas.microsoft.com/office/powerpoint/2010/mai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8.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 y="0"/>
            <a:ext cx="5760720" cy="6858000"/>
          </a:xfrm>
          <a:prstGeom prst="rect">
            <a:avLst/>
          </a:prstGeom>
        </p:spPr>
      </p:pic>
    </p:spTree>
    <p:extLst>
      <p:ext uri="{BB962C8B-B14F-4D97-AF65-F5344CB8AC3E}">
        <p14:creationId xmlns:p14="http://schemas.microsoft.com/office/powerpoint/2010/main" val="3591889567"/>
      </p:ext>
    </p:extLst>
  </p:cSld>
  <p:clrMapOvr>
    <a:masterClrMapping/>
  </p:clrMapOvr>
  <p:transition xmlns:p14="http://schemas.microsoft.com/office/powerpoint/2010/mai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8.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60042" cy="6858000"/>
          </a:xfrm>
          <a:prstGeom prst="rect">
            <a:avLst/>
          </a:prstGeom>
        </p:spPr>
      </p:pic>
    </p:spTree>
    <p:extLst>
      <p:ext uri="{BB962C8B-B14F-4D97-AF65-F5344CB8AC3E}">
        <p14:creationId xmlns:p14="http://schemas.microsoft.com/office/powerpoint/2010/main" val="3112005147"/>
      </p:ext>
    </p:extLst>
  </p:cSld>
  <p:clrMapOvr>
    <a:masterClrMapping/>
  </p:clrMapOvr>
  <p:transition xmlns:p14="http://schemas.microsoft.com/office/powerpoint/2010/mai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9.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25632" cy="6858000"/>
          </a:xfrm>
          <a:prstGeom prst="rect">
            <a:avLst/>
          </a:prstGeom>
        </p:spPr>
      </p:pic>
    </p:spTree>
    <p:extLst>
      <p:ext uri="{BB962C8B-B14F-4D97-AF65-F5344CB8AC3E}">
        <p14:creationId xmlns:p14="http://schemas.microsoft.com/office/powerpoint/2010/main" val="4177856758"/>
      </p:ext>
    </p:extLst>
  </p:cSld>
  <p:clrMapOvr>
    <a:masterClrMapping/>
  </p:clrMapOvr>
  <p:transition xmlns:p14="http://schemas.microsoft.com/office/powerpoint/2010/mai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29.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31876" cy="6858000"/>
          </a:xfrm>
          <a:prstGeom prst="rect">
            <a:avLst/>
          </a:prstGeom>
        </p:spPr>
      </p:pic>
    </p:spTree>
    <p:extLst>
      <p:ext uri="{BB962C8B-B14F-4D97-AF65-F5344CB8AC3E}">
        <p14:creationId xmlns:p14="http://schemas.microsoft.com/office/powerpoint/2010/main" val="1461588416"/>
      </p:ext>
    </p:extLst>
  </p:cSld>
  <p:clrMapOvr>
    <a:masterClrMapping/>
  </p:clrMapOvr>
  <p:transition xmlns:p14="http://schemas.microsoft.com/office/powerpoint/2010/mai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30.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92750" cy="6858000"/>
          </a:xfrm>
          <a:prstGeom prst="rect">
            <a:avLst/>
          </a:prstGeom>
        </p:spPr>
      </p:pic>
    </p:spTree>
    <p:extLst>
      <p:ext uri="{BB962C8B-B14F-4D97-AF65-F5344CB8AC3E}">
        <p14:creationId xmlns:p14="http://schemas.microsoft.com/office/powerpoint/2010/main" val="2885187193"/>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0"/>
          <p:cNvSpPr>
            <a:spLocks noChangeArrowheads="1"/>
          </p:cNvSpPr>
          <p:nvPr/>
        </p:nvSpPr>
        <p:spPr bwMode="auto">
          <a:xfrm>
            <a:off x="1774209" y="1596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565472" y="0"/>
            <a:ext cx="7235190" cy="6746925"/>
          </a:xfrm>
          <a:prstGeom prst="rect">
            <a:avLst/>
          </a:prstGeom>
          <a:solidFill>
            <a:schemeClr val="bg1"/>
          </a:solidFill>
        </p:spPr>
        <p:txBody>
          <a:bodyPr wrap="square">
            <a:spAutoFit/>
          </a:bodyPr>
          <a:lstStyle/>
          <a:p>
            <a:pPr algn="ct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3</a:t>
            </a:r>
            <a:r>
              <a:rPr lang="en-US" sz="2000" b="1" baseline="30000" dirty="0">
                <a:latin typeface="Lucida Sans" panose="020B0602030504020204" pitchFamily="34" charset="0"/>
                <a:ea typeface="Times New Roman" panose="02020603050405020304" pitchFamily="18" charset="0"/>
                <a:cs typeface="Times New Roman" panose="02020603050405020304" pitchFamily="18" charset="0"/>
              </a:rPr>
              <a:t>rd</a:t>
            </a:r>
            <a:r>
              <a:rPr lang="en-US" sz="2000" b="1" dirty="0">
                <a:latin typeface="Lucida Sans" panose="020B0602030504020204" pitchFamily="34" charset="0"/>
                <a:ea typeface="Times New Roman" panose="02020603050405020304" pitchFamily="18" charset="0"/>
                <a:cs typeface="Times New Roman" panose="02020603050405020304" pitchFamily="18" charset="0"/>
              </a:rPr>
              <a:t> Grade Newsletter</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Unit 1 Lesson 5:</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b="1" dirty="0">
                <a:latin typeface="Lucida Sans" panose="020B0602030504020204" pitchFamily="34" charset="0"/>
                <a:ea typeface="Times New Roman" panose="02020603050405020304" pitchFamily="18" charset="0"/>
                <a:cs typeface="Times New Roman" panose="02020603050405020304" pitchFamily="18" charset="0"/>
              </a:rPr>
              <a:t>Roberto Clemente </a:t>
            </a:r>
            <a:r>
              <a:rPr lang="en-US" sz="2000" b="1" dirty="0" smtClean="0">
                <a:latin typeface="Lucida Sans" panose="020B0602030504020204" pitchFamily="34" charset="0"/>
                <a:ea typeface="Times New Roman" panose="02020603050405020304" pitchFamily="18" charset="0"/>
                <a:cs typeface="Times New Roman" panose="02020603050405020304" pitchFamily="18" charset="0"/>
              </a:rPr>
              <a:t>– </a:t>
            </a:r>
          </a:p>
          <a:p>
            <a:pPr>
              <a:lnSpc>
                <a:spcPct val="107000"/>
              </a:lnSpc>
            </a:pPr>
            <a:r>
              <a:rPr lang="en-US" sz="2000" b="1" dirty="0" smtClean="0">
                <a:latin typeface="Lucida Sans" panose="020B0602030504020204" pitchFamily="34" charset="0"/>
                <a:ea typeface="Times New Roman" panose="02020603050405020304" pitchFamily="18" charset="0"/>
                <a:cs typeface="Times New Roman" panose="02020603050405020304" pitchFamily="18" charset="0"/>
              </a:rPr>
              <a:t>Pride </a:t>
            </a:r>
            <a:r>
              <a:rPr lang="en-US" sz="2000" b="1" dirty="0">
                <a:latin typeface="Lucida Sans" panose="020B0602030504020204" pitchFamily="34" charset="0"/>
                <a:ea typeface="Times New Roman" panose="02020603050405020304" pitchFamily="18" charset="0"/>
                <a:cs typeface="Times New Roman" panose="02020603050405020304" pitchFamily="18" charset="0"/>
              </a:rPr>
              <a:t>of the Pittsburgh Pirates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00" dirty="0">
                <a:latin typeface="Lucida Sans" panose="020B0602030504020204" pitchFamily="34" charset="0"/>
                <a:ea typeface="Times New Roman" panose="02020603050405020304" pitchFamily="18" charset="0"/>
                <a:cs typeface="Times New Roman" panose="02020603050405020304" pitchFamily="18" charset="0"/>
              </a:rPr>
              <a:t>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Lucida Sans" panose="020B0602030504020204" pitchFamily="34" charset="0"/>
                <a:ea typeface="Times New Roman" panose="02020603050405020304" pitchFamily="18" charset="0"/>
                <a:cs typeface="Times New Roman" panose="02020603050405020304" pitchFamily="18" charset="0"/>
              </a:rPr>
              <a:t>Genre: Biography</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Target Skill: Cause and Effect</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Target Strategy: Visualize</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Vocabulary Strategy: Intonation</a:t>
            </a:r>
            <a:br>
              <a:rPr lang="en-US" sz="20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latin typeface="Lucida Sans" panose="020B0602030504020204" pitchFamily="34" charset="0"/>
                <a:ea typeface="Times New Roman" panose="02020603050405020304" pitchFamily="18" charset="0"/>
                <a:cs typeface="Times New Roman" panose="02020603050405020304" pitchFamily="18" charset="0"/>
              </a:rPr>
              <a:t>Essential Question: What are the traits of a hero?</a:t>
            </a:r>
            <a:r>
              <a:rPr lang="en-US" sz="1050" dirty="0">
                <a:latin typeface="Lucida Sans" panose="020B0602030504020204" pitchFamily="34" charset="0"/>
                <a:ea typeface="Times New Roman" panose="02020603050405020304" pitchFamily="18" charset="0"/>
                <a:cs typeface="Times New Roman" panose="02020603050405020304" pitchFamily="18" charset="0"/>
              </a:rPr>
              <a:t/>
            </a:r>
            <a:br>
              <a:rPr lang="en-US" sz="1050" dirty="0">
                <a:latin typeface="Lucida Sans" panose="020B0602030504020204" pitchFamily="34" charset="0"/>
                <a:ea typeface="Times New Roman" panose="02020603050405020304" pitchFamily="18" charset="0"/>
                <a:cs typeface="Times New Roman" panose="02020603050405020304" pitchFamily="18" charset="0"/>
              </a:rPr>
            </a:br>
            <a:r>
              <a:rPr lang="en-US" sz="1050" dirty="0">
                <a:latin typeface="Lucida Sans" panose="020B0602030504020204" pitchFamily="34" charset="0"/>
                <a:ea typeface="Times New Roman" panose="02020603050405020304" pitchFamily="18" charset="0"/>
                <a:cs typeface="Times New Roman" panose="02020603050405020304" pitchFamily="18" charset="0"/>
              </a:rPr>
              <a:t/>
            </a:r>
            <a:br>
              <a:rPr lang="en-US" sz="1050" dirty="0">
                <a:latin typeface="Lucida Sans" panose="020B0602030504020204" pitchFamily="34" charset="0"/>
                <a:ea typeface="Times New Roman" panose="02020603050405020304" pitchFamily="18" charset="0"/>
                <a:cs typeface="Times New Roman" panose="02020603050405020304" pitchFamily="18" charset="0"/>
              </a:rPr>
            </a:br>
            <a:r>
              <a:rPr lang="en-US" b="1" u="sng" dirty="0">
                <a:latin typeface="Lucida Sans" panose="020B0602030504020204" pitchFamily="34" charset="0"/>
                <a:ea typeface="Times New Roman" panose="02020603050405020304" pitchFamily="18" charset="0"/>
                <a:cs typeface="Times New Roman" panose="02020603050405020304" pitchFamily="18" charset="0"/>
              </a:rPr>
              <a:t>Vocabulary Words:</a:t>
            </a:r>
            <a:r>
              <a:rPr lang="en-US" dirty="0">
                <a:latin typeface="Lucida Sans" panose="020B0602030504020204" pitchFamily="34" charset="0"/>
                <a:ea typeface="Times New Roman" panose="02020603050405020304" pitchFamily="18" charset="0"/>
                <a:cs typeface="Times New Roman" panose="02020603050405020304" pitchFamily="18" charset="0"/>
              </a:rPr>
              <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stands: seats at a stadium or ballpark</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fans: great admirers</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score: to make a point in a game</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league: group of teams that compete against one another</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slammed: hit with sudden force</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polish: to make shine; to make something better</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style: a way of doing something</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dirty="0">
                <a:latin typeface="Lucida Sans" panose="020B0602030504020204" pitchFamily="34" charset="0"/>
                <a:ea typeface="Times New Roman" panose="02020603050405020304" pitchFamily="18" charset="0"/>
                <a:cs typeface="Times New Roman" panose="02020603050405020304" pitchFamily="18" charset="0"/>
              </a:rPr>
              <a:t>pronounced: said clearly and correctly</a:t>
            </a:r>
            <a:br>
              <a:rPr lang="en-US" dirty="0">
                <a:latin typeface="Lucida Sans" panose="020B0602030504020204" pitchFamily="34" charset="0"/>
                <a:ea typeface="Times New Roman" panose="02020603050405020304" pitchFamily="18" charset="0"/>
                <a:cs typeface="Times New Roman" panose="02020603050405020304" pitchFamily="18" charset="0"/>
              </a:rPr>
            </a:br>
            <a:r>
              <a:rPr lang="en-US" sz="1600" b="1" u="sng" dirty="0">
                <a:latin typeface="Lucida Sans" panose="020B0602030504020204" pitchFamily="34" charset="0"/>
                <a:ea typeface="Times New Roman" panose="02020603050405020304" pitchFamily="18" charset="0"/>
                <a:cs typeface="Times New Roman" panose="02020603050405020304" pitchFamily="18" charset="0"/>
              </a:rPr>
              <a:t>Spelling Words:</a:t>
            </a:r>
            <a:r>
              <a:rPr lang="en-US" sz="1600" dirty="0">
                <a:latin typeface="Lucida Sans" panose="020B0602030504020204" pitchFamily="34" charset="0"/>
                <a:ea typeface="Times New Roman" panose="02020603050405020304" pitchFamily="18" charset="0"/>
                <a:cs typeface="Times New Roman" panose="02020603050405020304" pitchFamily="18" charset="0"/>
              </a:rPr>
              <a:t/>
            </a:r>
            <a:br>
              <a:rPr lang="en-US" sz="1600" dirty="0">
                <a:latin typeface="Lucida Sans" panose="020B0602030504020204" pitchFamily="34" charset="0"/>
                <a:ea typeface="Times New Roman" panose="02020603050405020304" pitchFamily="18" charset="0"/>
                <a:cs typeface="Times New Roman" panose="02020603050405020304" pitchFamily="18" charset="0"/>
              </a:rPr>
            </a:br>
            <a:r>
              <a:rPr lang="en-US" sz="2000" dirty="0"/>
              <a:t>wise  alike  arise  bride  chime  crime  drive  glide  knife</a:t>
            </a:r>
          </a:p>
          <a:p>
            <a:r>
              <a:rPr lang="en-US" sz="2000" dirty="0"/>
              <a:t>price  pride  prize  shine  slice  slide  smile  spike   white  </a:t>
            </a:r>
          </a:p>
          <a:p>
            <a:pPr>
              <a:lnSpc>
                <a:spcPct val="107000"/>
              </a:lnSpc>
              <a:spcAft>
                <a:spcPts val="12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971" y="388620"/>
            <a:ext cx="1428867" cy="1850864"/>
          </a:xfrm>
          <a:prstGeom prst="rect">
            <a:avLst/>
          </a:prstGeom>
        </p:spPr>
      </p:pic>
    </p:spTree>
    <p:extLst>
      <p:ext uri="{BB962C8B-B14F-4D97-AF65-F5344CB8AC3E}">
        <p14:creationId xmlns:p14="http://schemas.microsoft.com/office/powerpoint/2010/main" val="27015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31.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86808" cy="6858000"/>
          </a:xfrm>
          <a:prstGeom prst="rect">
            <a:avLst/>
          </a:prstGeom>
        </p:spPr>
      </p:pic>
    </p:spTree>
    <p:extLst>
      <p:ext uri="{BB962C8B-B14F-4D97-AF65-F5344CB8AC3E}">
        <p14:creationId xmlns:p14="http://schemas.microsoft.com/office/powerpoint/2010/main" val="1062015825"/>
      </p:ext>
    </p:extLst>
  </p:cSld>
  <p:clrMapOvr>
    <a:masterClrMapping/>
  </p:clrMapOvr>
  <p:transition xmlns:p14="http://schemas.microsoft.com/office/powerpoint/2010/mai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31.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85423" cy="6858000"/>
          </a:xfrm>
          <a:prstGeom prst="rect">
            <a:avLst/>
          </a:prstGeom>
        </p:spPr>
      </p:pic>
    </p:spTree>
    <p:extLst>
      <p:ext uri="{BB962C8B-B14F-4D97-AF65-F5344CB8AC3E}">
        <p14:creationId xmlns:p14="http://schemas.microsoft.com/office/powerpoint/2010/main" val="1340952296"/>
      </p:ext>
    </p:extLst>
  </p:cSld>
  <p:clrMapOvr>
    <a:masterClrMapping/>
  </p:clrMapOvr>
  <p:transition xmlns:p14="http://schemas.microsoft.com/office/powerpoint/2010/mai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creen Shot 2015-10-18 at 7.32.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91380" cy="6858000"/>
          </a:xfrm>
          <a:prstGeom prst="rect">
            <a:avLst/>
          </a:prstGeom>
        </p:spPr>
      </p:pic>
    </p:spTree>
    <p:extLst>
      <p:ext uri="{BB962C8B-B14F-4D97-AF65-F5344CB8AC3E}">
        <p14:creationId xmlns:p14="http://schemas.microsoft.com/office/powerpoint/2010/main" val="3161767594"/>
      </p:ext>
    </p:extLst>
  </p:cSld>
  <p:clrMapOvr>
    <a:masterClrMapping/>
  </p:clrMapOvr>
  <p:transition xmlns:p14="http://schemas.microsoft.com/office/powerpoint/2010/mai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98786343"/>
      </p:ext>
    </p:extLst>
  </p:cSld>
  <p:clrMapOvr>
    <a:masterClrMapping/>
  </p:clrMapOvr>
  <p:transition xmlns:p14="http://schemas.microsoft.com/office/powerpoint/2010/mai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27 at 8.22.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36" y="145751"/>
            <a:ext cx="10089219" cy="6712249"/>
          </a:xfrm>
          <a:prstGeom prst="rect">
            <a:avLst/>
          </a:prstGeom>
        </p:spPr>
      </p:pic>
    </p:spTree>
    <p:extLst>
      <p:ext uri="{BB962C8B-B14F-4D97-AF65-F5344CB8AC3E}">
        <p14:creationId xmlns:p14="http://schemas.microsoft.com/office/powerpoint/2010/main" val="45004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148807332"/>
              </p:ext>
            </p:extLst>
          </p:nvPr>
        </p:nvGraphicFramePr>
        <p:xfrm>
          <a:off x="2031489" y="624681"/>
          <a:ext cx="8127503" cy="6092098"/>
        </p:xfrm>
        <a:graphic>
          <a:graphicData uri="http://schemas.openxmlformats.org/presentationml/2006/ole">
            <mc:AlternateContent xmlns:mc="http://schemas.openxmlformats.org/markup-compatibility/2006">
              <mc:Choice xmlns:v="urn:schemas-microsoft-com:vml" Requires="v">
                <p:oleObj spid="_x0000_s7299" name="Presentation" r:id="rId3" imgW="2463887" imgH="1846756" progId="PowerPoint.Show.8">
                  <p:embed/>
                </p:oleObj>
              </mc:Choice>
              <mc:Fallback>
                <p:oleObj name="Presentation" r:id="rId3" imgW="2463887" imgH="1846756" progId="PowerPoint.Show.8">
                  <p:embed/>
                  <p:pic>
                    <p:nvPicPr>
                      <p:cNvPr id="0" name=""/>
                      <p:cNvPicPr/>
                      <p:nvPr/>
                    </p:nvPicPr>
                    <p:blipFill>
                      <a:blip r:embed="rId4"/>
                      <a:stretch>
                        <a:fillRect/>
                      </a:stretch>
                    </p:blipFill>
                    <p:spPr>
                      <a:xfrm>
                        <a:off x="2031489" y="624681"/>
                        <a:ext cx="8127503" cy="6092098"/>
                      </a:xfrm>
                      <a:prstGeom prst="rect">
                        <a:avLst/>
                      </a:prstGeom>
                    </p:spPr>
                  </p:pic>
                </p:oleObj>
              </mc:Fallback>
            </mc:AlternateContent>
          </a:graphicData>
        </a:graphic>
      </p:graphicFrame>
      <p:sp>
        <p:nvSpPr>
          <p:cNvPr id="3" name="TextBox 2"/>
          <p:cNvSpPr txBox="1"/>
          <p:nvPr/>
        </p:nvSpPr>
        <p:spPr>
          <a:xfrm>
            <a:off x="8989454" y="528034"/>
            <a:ext cx="1444066" cy="369332"/>
          </a:xfrm>
          <a:prstGeom prst="rect">
            <a:avLst/>
          </a:prstGeom>
          <a:solidFill>
            <a:schemeClr val="bg2">
              <a:lumMod val="75000"/>
            </a:schemeClr>
          </a:solidFill>
        </p:spPr>
        <p:txBody>
          <a:bodyPr wrap="square" rtlCol="0">
            <a:spAutoFit/>
          </a:bodyPr>
          <a:lstStyle/>
          <a:p>
            <a:r>
              <a:rPr lang="en-US" dirty="0" smtClean="0"/>
              <a:t>Click here</a:t>
            </a:r>
            <a:endParaRPr lang="en-US" dirty="0"/>
          </a:p>
        </p:txBody>
      </p:sp>
      <p:sp>
        <p:nvSpPr>
          <p:cNvPr id="4" name="TextBox 3"/>
          <p:cNvSpPr txBox="1"/>
          <p:nvPr/>
        </p:nvSpPr>
        <p:spPr>
          <a:xfrm>
            <a:off x="2653991" y="4114800"/>
            <a:ext cx="2375208" cy="1569660"/>
          </a:xfrm>
          <a:prstGeom prst="rect">
            <a:avLst/>
          </a:prstGeom>
          <a:solidFill>
            <a:schemeClr val="tx2"/>
          </a:solidFill>
        </p:spPr>
        <p:txBody>
          <a:bodyPr wrap="square" rtlCol="0">
            <a:spAutoFit/>
          </a:bodyPr>
          <a:lstStyle/>
          <a:p>
            <a:r>
              <a:rPr lang="en-US" sz="4800" dirty="0" smtClean="0">
                <a:solidFill>
                  <a:schemeClr val="bg1"/>
                </a:solidFill>
              </a:rPr>
              <a:t>Fix slides</a:t>
            </a:r>
            <a:endParaRPr lang="en-US" sz="4800" dirty="0">
              <a:solidFill>
                <a:schemeClr val="bg1"/>
              </a:solidFill>
            </a:endParaRPr>
          </a:p>
        </p:txBody>
      </p:sp>
    </p:spTree>
    <p:extLst>
      <p:ext uri="{BB962C8B-B14F-4D97-AF65-F5344CB8AC3E}">
        <p14:creationId xmlns:p14="http://schemas.microsoft.com/office/powerpoint/2010/main" val="41947408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45320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27 at 9.2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3185" cy="6858000"/>
          </a:xfrm>
          <a:prstGeom prst="rect">
            <a:avLst/>
          </a:prstGeom>
        </p:spPr>
      </p:pic>
      <p:sp>
        <p:nvSpPr>
          <p:cNvPr id="3" name="Rectangle 2"/>
          <p:cNvSpPr/>
          <p:nvPr/>
        </p:nvSpPr>
        <p:spPr>
          <a:xfrm>
            <a:off x="3489363" y="4843036"/>
            <a:ext cx="5079753" cy="16024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5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2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3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4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5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6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7_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Academic Literature 16x9">
  <a:themeElements>
    <a:clrScheme name="Custom 76">
      <a:dk1>
        <a:srgbClr val="21B2C8"/>
      </a:dk1>
      <a:lt1>
        <a:sysClr val="window" lastClr="FFFFFF"/>
      </a:lt1>
      <a:dk2>
        <a:srgbClr val="FFFF00"/>
      </a:dk2>
      <a:lt2>
        <a:srgbClr val="DBF5F9"/>
      </a:lt2>
      <a:accent1>
        <a:srgbClr val="0F6FC6"/>
      </a:accent1>
      <a:accent2>
        <a:srgbClr val="009DD9"/>
      </a:accent2>
      <a:accent3>
        <a:srgbClr val="FFFF65"/>
      </a:accent3>
      <a:accent4>
        <a:srgbClr val="002060"/>
      </a:accent4>
      <a:accent5>
        <a:srgbClr val="7CCA62"/>
      </a:accent5>
      <a:accent6>
        <a:srgbClr val="A5C249"/>
      </a:accent6>
      <a:hlink>
        <a:srgbClr val="F49100"/>
      </a:hlink>
      <a:folHlink>
        <a:srgbClr val="85DFD0"/>
      </a:folHlink>
    </a:clrScheme>
    <a:fontScheme name="Plantagenet Cherokee-Euphemia">
      <a:majorFont>
        <a:latin typeface="Plantagenet Cherokee"/>
        <a:ea typeface=""/>
        <a:cs typeface=""/>
      </a:majorFont>
      <a:minorFont>
        <a:latin typeface="Euphemia"/>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0</TotalTime>
  <Words>484</Words>
  <Application>Microsoft Macintosh PowerPoint</Application>
  <PresentationFormat>Custom</PresentationFormat>
  <Paragraphs>82</Paragraphs>
  <Slides>86</Slides>
  <Notes>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86</vt:i4>
      </vt:variant>
    </vt:vector>
  </HeadingPairs>
  <TitlesOfParts>
    <vt:vector size="96" baseType="lpstr">
      <vt:lpstr>Teal Segoe 4-3 template-template_April-17-2007</vt:lpstr>
      <vt:lpstr>1_Teal Segoe 4-3 template-template_April-17-2007</vt:lpstr>
      <vt:lpstr>2_Teal Segoe 4-3 template-template_April-17-2007</vt:lpstr>
      <vt:lpstr>3_Teal Segoe 4-3 template-template_April-17-2007</vt:lpstr>
      <vt:lpstr>4_Teal Segoe 4-3 template-template_April-17-2007</vt:lpstr>
      <vt:lpstr>5_Teal Segoe 4-3 template-template_April-17-2007</vt:lpstr>
      <vt:lpstr>6_Teal Segoe 4-3 template-template_April-17-2007</vt:lpstr>
      <vt:lpstr>7_Teal Segoe 4-3 template-template_April-17-2007</vt:lpstr>
      <vt:lpstr>Academic Literature 16x9</vt:lpstr>
      <vt:lpstr>Presentation</vt:lpstr>
      <vt:lpstr>Unit 1 </vt:lpstr>
      <vt:lpstr>  Unit 1   Lesson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Reader’s Notebook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2015-06-12T17:05:24Z</dcterms:created>
  <dcterms:modified xsi:type="dcterms:W3CDTF">2015-10-18T12:58:26Z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